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3" r:id="rId4"/>
  </p:sldMasterIdLst>
  <p:notesMasterIdLst>
    <p:notesMasterId r:id="rId23"/>
  </p:notesMasterIdLst>
  <p:sldIdLst>
    <p:sldId id="256" r:id="rId5"/>
    <p:sldId id="260" r:id="rId6"/>
    <p:sldId id="257" r:id="rId7"/>
    <p:sldId id="258" r:id="rId8"/>
    <p:sldId id="261" r:id="rId9"/>
    <p:sldId id="290" r:id="rId10"/>
    <p:sldId id="279" r:id="rId11"/>
    <p:sldId id="291" r:id="rId12"/>
    <p:sldId id="270" r:id="rId13"/>
    <p:sldId id="292" r:id="rId14"/>
    <p:sldId id="296" r:id="rId15"/>
    <p:sldId id="293" r:id="rId16"/>
    <p:sldId id="294" r:id="rId17"/>
    <p:sldId id="295" r:id="rId18"/>
    <p:sldId id="288" r:id="rId19"/>
    <p:sldId id="281" r:id="rId20"/>
    <p:sldId id="297" r:id="rId21"/>
    <p:sldId id="2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633" autoAdjust="0"/>
  </p:normalViewPr>
  <p:slideViewPr>
    <p:cSldViewPr snapToGrid="0">
      <p:cViewPr varScale="1">
        <p:scale>
          <a:sx n="62" d="100"/>
          <a:sy n="62" d="100"/>
        </p:scale>
        <p:origin x="141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6D347-41BB-41B6-910D-3C99CD1AAA71}" type="datetimeFigureOut">
              <a:rPr lang="en-US" smtClean="0"/>
              <a:t>9/10/2020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EE9AC-F3B5-4937-928F-40821FF15B1E}" type="slidenum">
              <a:rPr lang="en-US" smtClean="0"/>
              <a:t>‹#›</a:t>
            </a:fld>
            <a:endParaRPr lang="en-US"/>
          </a:p>
        </p:txBody>
      </p:sp>
    </p:spTree>
    <p:extLst>
      <p:ext uri="{BB962C8B-B14F-4D97-AF65-F5344CB8AC3E}">
        <p14:creationId xmlns:p14="http://schemas.microsoft.com/office/powerpoint/2010/main" val="107649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EE9AC-F3B5-4937-928F-40821FF15B1E}" type="slidenum">
              <a:rPr lang="en-US" smtClean="0"/>
              <a:t>1</a:t>
            </a:fld>
            <a:endParaRPr lang="en-US"/>
          </a:p>
        </p:txBody>
      </p:sp>
    </p:spTree>
    <p:extLst>
      <p:ext uri="{BB962C8B-B14F-4D97-AF65-F5344CB8AC3E}">
        <p14:creationId xmlns:p14="http://schemas.microsoft.com/office/powerpoint/2010/main" val="16775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main activities being presented as part of this filing for the Saugus RiverWalk project is to create the connection between the existing Vitale Park and Lobsterman’s Landing facility, the Rumney Marsh Restoration area (managed by the MA DCR) and the Town of Saugus’s Boat launch parcel. At the boat launch parcel, we are also proposing a new pile supported boardwalk with gangways, new timber piles and floats to improve access to the river and provide a kayak launch.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proposed project includes removing 2,965 sf of paved impervious area and restoring it as a tidal marsh with native salt marsh plantings.  There will be five (5) new 12” diameter timber piles driven to support the dock floats, including a kayak launch float at the edge.  To support the new boardwalk/pier structure, there will be 42- 12” diameter timber piles driven to a depth of 40 feet.  The boardwalk pier structure will also be constructed of timber and connect to the retaining wall off the north side of Ballard Street.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11</a:t>
            </a:fld>
            <a:endParaRPr lang="en-US"/>
          </a:p>
        </p:txBody>
      </p:sp>
    </p:spTree>
    <p:extLst>
      <p:ext uri="{BB962C8B-B14F-4D97-AF65-F5344CB8AC3E}">
        <p14:creationId xmlns:p14="http://schemas.microsoft.com/office/powerpoint/2010/main" val="417005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12</a:t>
            </a:fld>
            <a:endParaRPr lang="en-US"/>
          </a:p>
        </p:txBody>
      </p:sp>
    </p:spTree>
    <p:extLst>
      <p:ext uri="{BB962C8B-B14F-4D97-AF65-F5344CB8AC3E}">
        <p14:creationId xmlns:p14="http://schemas.microsoft.com/office/powerpoint/2010/main" val="688586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13</a:t>
            </a:fld>
            <a:endParaRPr lang="en-US"/>
          </a:p>
        </p:txBody>
      </p:sp>
    </p:spTree>
    <p:extLst>
      <p:ext uri="{BB962C8B-B14F-4D97-AF65-F5344CB8AC3E}">
        <p14:creationId xmlns:p14="http://schemas.microsoft.com/office/powerpoint/2010/main" val="4290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14</a:t>
            </a:fld>
            <a:endParaRPr lang="en-US"/>
          </a:p>
        </p:txBody>
      </p:sp>
    </p:spTree>
    <p:extLst>
      <p:ext uri="{BB962C8B-B14F-4D97-AF65-F5344CB8AC3E}">
        <p14:creationId xmlns:p14="http://schemas.microsoft.com/office/powerpoint/2010/main" val="3745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048" lvl="2" indent="0">
              <a:buNone/>
            </a:pPr>
            <a:r>
              <a:rPr lang="en-US" dirty="0"/>
              <a:t>There will be five (5) new 12” diameter timber piles driven to support the dock floats, including a kayak launch float at the edge.  To support the new boardwalk/pier structure, there will be 42- 12” diameter timber piles driven to a depth of 40 feet (or refusal).  The boardwalk pier structure will also be constructed of timber and connect to the retaining wall off the north side of Ballard Street.  In total,  the pier is proposed at 1,873 sf with 690 sf of new dock floats and a 175 sf kayak launch float.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15</a:t>
            </a:fld>
            <a:endParaRPr lang="en-US"/>
          </a:p>
        </p:txBody>
      </p:sp>
    </p:spTree>
    <p:extLst>
      <p:ext uri="{BB962C8B-B14F-4D97-AF65-F5344CB8AC3E}">
        <p14:creationId xmlns:p14="http://schemas.microsoft.com/office/powerpoint/2010/main" val="2140363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primary goal of the project is to enhance accessibility to the Saugus River waterfront. By making the necessary improvements the added benefits will include:</a:t>
            </a:r>
          </a:p>
          <a:p>
            <a:pPr lvl="0"/>
            <a:r>
              <a:rPr lang="en-US" sz="1200" kern="1200" dirty="0">
                <a:solidFill>
                  <a:schemeClr val="tx1"/>
                </a:solidFill>
                <a:effectLst/>
                <a:latin typeface="+mn-lt"/>
                <a:ea typeface="+mn-ea"/>
                <a:cs typeface="+mn-cs"/>
              </a:rPr>
              <a:t>greater public access to the river; </a:t>
            </a:r>
          </a:p>
          <a:p>
            <a:pPr lvl="0"/>
            <a:r>
              <a:rPr lang="en-US" sz="1200" kern="1200" dirty="0">
                <a:solidFill>
                  <a:schemeClr val="tx1"/>
                </a:solidFill>
                <a:effectLst/>
                <a:latin typeface="+mn-lt"/>
                <a:ea typeface="+mn-ea"/>
                <a:cs typeface="+mn-cs"/>
              </a:rPr>
              <a:t>the quality of new private investment spurred on by the introduction of the RiverWalk in conjunction with the Waterfront Overlay;</a:t>
            </a:r>
          </a:p>
          <a:p>
            <a:pPr lvl="0"/>
            <a:r>
              <a:rPr lang="en-US" sz="1200" kern="1200" dirty="0">
                <a:solidFill>
                  <a:schemeClr val="tx1"/>
                </a:solidFill>
                <a:effectLst/>
                <a:latin typeface="+mn-lt"/>
                <a:ea typeface="+mn-ea"/>
                <a:cs typeface="+mn-cs"/>
              </a:rPr>
              <a:t>the growth in visitor/tourism traffic;</a:t>
            </a:r>
          </a:p>
          <a:p>
            <a:pPr lvl="0"/>
            <a:r>
              <a:rPr lang="en-US" sz="1200" kern="1200" dirty="0">
                <a:solidFill>
                  <a:schemeClr val="tx1"/>
                </a:solidFill>
                <a:effectLst/>
                <a:latin typeface="+mn-lt"/>
                <a:ea typeface="+mn-ea"/>
                <a:cs typeface="+mn-cs"/>
              </a:rPr>
              <a:t>the growth of hospitality related enterprises;</a:t>
            </a:r>
          </a:p>
          <a:p>
            <a:pPr lvl="0"/>
            <a:r>
              <a:rPr lang="en-US" sz="1200" kern="1200" dirty="0">
                <a:solidFill>
                  <a:schemeClr val="tx1"/>
                </a:solidFill>
                <a:effectLst/>
                <a:latin typeface="+mn-lt"/>
                <a:ea typeface="+mn-ea"/>
                <a:cs typeface="+mn-cs"/>
              </a:rPr>
              <a:t>commercial and financial support of the Town’s core lobstering industry.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16</a:t>
            </a:fld>
            <a:endParaRPr lang="en-US"/>
          </a:p>
        </p:txBody>
      </p:sp>
    </p:spTree>
    <p:extLst>
      <p:ext uri="{BB962C8B-B14F-4D97-AF65-F5344CB8AC3E}">
        <p14:creationId xmlns:p14="http://schemas.microsoft.com/office/powerpoint/2010/main" val="395163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17</a:t>
            </a:fld>
            <a:endParaRPr lang="en-US"/>
          </a:p>
        </p:txBody>
      </p:sp>
    </p:spTree>
    <p:extLst>
      <p:ext uri="{BB962C8B-B14F-4D97-AF65-F5344CB8AC3E}">
        <p14:creationId xmlns:p14="http://schemas.microsoft.com/office/powerpoint/2010/main" val="388829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18</a:t>
            </a:fld>
            <a:endParaRPr lang="en-US"/>
          </a:p>
        </p:txBody>
      </p:sp>
    </p:spTree>
    <p:extLst>
      <p:ext uri="{BB962C8B-B14F-4D97-AF65-F5344CB8AC3E}">
        <p14:creationId xmlns:p14="http://schemas.microsoft.com/office/powerpoint/2010/main" val="96789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2</a:t>
            </a:fld>
            <a:endParaRPr lang="en-US"/>
          </a:p>
        </p:txBody>
      </p:sp>
    </p:spTree>
    <p:extLst>
      <p:ext uri="{BB962C8B-B14F-4D97-AF65-F5344CB8AC3E}">
        <p14:creationId xmlns:p14="http://schemas.microsoft.com/office/powerpoint/2010/main" val="420280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alibri" panose="020F0502020204030204" pitchFamily="34" charset="0"/>
              <a:buChar char=" "/>
            </a:pPr>
            <a:r>
              <a:rPr lang="en-US" dirty="0"/>
              <a:t>Apex has been working with CR Associates, Inc. and the Town of Saugus through funding provided by the Massachusetts Seaport Economic Council to lay out, plan and commence design of a pedestrian path along the Saugus River banks </a:t>
            </a:r>
          </a:p>
          <a:p>
            <a:pPr>
              <a:buFont typeface="Calibri" panose="020F0502020204030204" pitchFamily="34" charset="0"/>
              <a:buChar char=" "/>
            </a:pPr>
            <a:r>
              <a:rPr lang="en-US" dirty="0"/>
              <a:t>The RiverWalk is envisioned to provide direct waterside access wherever possible as well as pinpoint locations for future access upon build-out under the overlay zoning</a:t>
            </a:r>
          </a:p>
          <a:p>
            <a:pPr>
              <a:buFont typeface="Calibri" panose="020F0502020204030204" pitchFamily="34" charset="0"/>
              <a:buChar char=" "/>
            </a:pPr>
            <a:r>
              <a:rPr lang="en-US" dirty="0"/>
              <a:t>The RiverWalk plan will also provide for a safe pedestrian crossing to the area of Department of Conservation and Recreation’s restoration of the Rumney Marsh ACEC together with its pathways and pedestrian access bridge</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3</a:t>
            </a:fld>
            <a:endParaRPr lang="en-US"/>
          </a:p>
        </p:txBody>
      </p:sp>
    </p:spTree>
    <p:extLst>
      <p:ext uri="{BB962C8B-B14F-4D97-AF65-F5344CB8AC3E}">
        <p14:creationId xmlns:p14="http://schemas.microsoft.com/office/powerpoint/2010/main" val="50485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iron mill in the United States, the Saugus Ironworks, was established on the banks of the Saugus River in the 1600’s</a:t>
            </a:r>
          </a:p>
          <a:p>
            <a:r>
              <a:rPr lang="en-US" dirty="0"/>
              <a:t>The Town has also long been home to a small fleet of lobsterman who base their operations at the Town’s Lobstermen’s Landing</a:t>
            </a:r>
          </a:p>
          <a:p>
            <a:r>
              <a:rPr lang="en-US" dirty="0"/>
              <a:t>In 2013, the Towns’ Economic Development Committee launched a series of visioning sessions in which the public was invited to help craft a plan for the Saugus River waterfront and at the conclusion of that process, there was a common shared vision of the need to create a Riverwalk</a:t>
            </a:r>
          </a:p>
          <a:p>
            <a:r>
              <a:rPr lang="en-US" dirty="0"/>
              <a:t>The Town believes the time has now come to definitively plan the Saugus RiverWalk and to assemble the resources necessary to build it</a:t>
            </a:r>
          </a:p>
          <a:p>
            <a:r>
              <a:rPr lang="en-US" dirty="0"/>
              <a:t>In recognition of the importance of this initiative, The 2014 Massachusetts Environmental Bond Bill contained a line item of $1,750,000 for “Waterfront Improvements in the Town of Saugus: Provided further that $1,750,000 shall be made available for design permitting and construction, including pertinent dredging, for the first phase of a River Walk along the Saugus waterfront near Route 107 in the Town of Saugus. The River Walk will increase public recreational access to the waterfront, will enhance tourism in the region and will support prospective water transportation.” </a:t>
            </a:r>
          </a:p>
          <a:p>
            <a:r>
              <a:rPr lang="en-US" dirty="0"/>
              <a:t>The Town of Saugus applied for and received additional funding from Seaport Economic Council in 2016 to create a local maritime economic development plan will provide the Town of Saugus with an action plan and a road map to the creation of a distinctive RiverWalk</a:t>
            </a:r>
          </a:p>
          <a:p>
            <a:r>
              <a:rPr lang="en-US" dirty="0"/>
              <a:t>Saugus believes business opportunities exist for greater direct retail sales of the lobster catch, for cafes and restaurants filling the tourist/visitor demand for fresh lobster and other seafood dishes, and for retail shops carrying goods and gifts with a maritime theme centered around lobstering</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4</a:t>
            </a:fld>
            <a:endParaRPr lang="en-US"/>
          </a:p>
        </p:txBody>
      </p:sp>
    </p:spTree>
    <p:extLst>
      <p:ext uri="{BB962C8B-B14F-4D97-AF65-F5344CB8AC3E}">
        <p14:creationId xmlns:p14="http://schemas.microsoft.com/office/powerpoint/2010/main" val="2090054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Ballard Street runs along the southwestern bank of the Saugus River. The project area is adjacent to the Rumney Marsh Area of Critical Environmental Concern.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5</a:t>
            </a:fld>
            <a:endParaRPr lang="en-US"/>
          </a:p>
        </p:txBody>
      </p:sp>
    </p:spTree>
    <p:extLst>
      <p:ext uri="{BB962C8B-B14F-4D97-AF65-F5344CB8AC3E}">
        <p14:creationId xmlns:p14="http://schemas.microsoft.com/office/powerpoint/2010/main" val="18126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Ballard Street runs along the southwestern bank of the Saugus River. The project area is adjacent to the Rumney Marsh Area of Critical Environmental Concern.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6</a:t>
            </a:fld>
            <a:endParaRPr lang="en-US"/>
          </a:p>
        </p:txBody>
      </p:sp>
    </p:spTree>
    <p:extLst>
      <p:ext uri="{BB962C8B-B14F-4D97-AF65-F5344CB8AC3E}">
        <p14:creationId xmlns:p14="http://schemas.microsoft.com/office/powerpoint/2010/main" val="417955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determine the optimal route layout for the RiverWalk, the study team looked at several different options and gauged those options against factors such as providing public access, permitting considerations, ease of design, project costs and integrating the RiverWalk into the community.</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8</a:t>
            </a:fld>
            <a:endParaRPr lang="en-US"/>
          </a:p>
        </p:txBody>
      </p:sp>
    </p:spTree>
    <p:extLst>
      <p:ext uri="{BB962C8B-B14F-4D97-AF65-F5344CB8AC3E}">
        <p14:creationId xmlns:p14="http://schemas.microsoft.com/office/powerpoint/2010/main" val="3164655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Permitting: </a:t>
            </a:r>
            <a:r>
              <a:rPr lang="en-US" dirty="0"/>
              <a:t>This alternative presents a more straight forward permitting process.  Access and ownership authorizations will be straightforward as all work will occur in municipally owned properties. The Town-owned properties already have well developed waterside infrastructure, so any improvements would not constitute a major change to the current use, therefore simplifying the permitting process. </a:t>
            </a:r>
          </a:p>
          <a:p>
            <a:pPr lvl="1"/>
            <a:r>
              <a:rPr lang="en-US" b="1" dirty="0"/>
              <a:t>Design and Construction: </a:t>
            </a:r>
            <a:r>
              <a:rPr lang="en-US" dirty="0"/>
              <a:t>This alternative presents relatively straight forward design and construction challenges. The waterfront infrastructure on the Town-owned properties is pretty well developed and the sidewalks are relatively new in the rights of way, so the design upgrades aren’t as challenging as the other alternatives. From a construction standpoint, working near the water always presents challenges which are reflected in the costs, and there will still need to be some waterside work performed, particularly at the Town landing. </a:t>
            </a:r>
            <a:br>
              <a:rPr lang="en-US" dirty="0"/>
            </a:br>
            <a:r>
              <a:rPr lang="en-US" dirty="0"/>
              <a:t>Maintenance requirements for this alternative would be more significant than what is currently performed, as there is an anticipated increase in use, and upgrades at the Town Landing and Vitale Park would require additional maintenance activities.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t>Community integration:</a:t>
            </a:r>
            <a:r>
              <a:rPr lang="en-US" dirty="0"/>
              <a:t> Integrating the Riverwalk to the Surrounding Community under this alternative will only be of marginal improvement from the existing condition. Residents and visitors will have the same access points to the river, however that access would be improved upon as part of the upgrades of this alternative.  This alternative does provide additional incentive to support the growth in visitor/tourism traffic and the growth of hospitality related enterprises, however only marginally so with the limited improvements.  With respect to expanding and enhancing commercial and financial support of the Town’s core lobstering industry, there will be marginal improvement in generating more visitors at Vitale Park creating more interest in the lobstering activities occurring there and there is potential for that to generate new opportunities and revenue streams for the lobstering industry in the area.  The economic expansion activities would have to be limited to the Town owned properties. </a:t>
            </a:r>
          </a:p>
          <a:p>
            <a:pPr lvl="1"/>
            <a:r>
              <a:rPr lang="en-US" dirty="0"/>
              <a:t>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9</a:t>
            </a:fld>
            <a:endParaRPr lang="en-US"/>
          </a:p>
        </p:txBody>
      </p:sp>
    </p:spTree>
    <p:extLst>
      <p:ext uri="{BB962C8B-B14F-4D97-AF65-F5344CB8AC3E}">
        <p14:creationId xmlns:p14="http://schemas.microsoft.com/office/powerpoint/2010/main" val="71194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main activities being presented as part of this filing for the Saugus RiverWalk project is to create the connection between the existing Vitale Park and Lobsterman’s Landing facility, the Rumney Marsh Restoration area (managed by the MA DCR) and the Town of Saugus’s Boat launch parcel. At the boat launch parcel, we are also proposing a new pile supported boardwalk with gangways, new timber piles and floats to improve access to the river and provide a kayak launch.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proposed project includes removing 2,965 sf of paved impervious area and restoring it as a tidal marsh with native salt marsh plantings.  There will be five (5) new 12” diameter timber piles driven to support the dock floats, including a kayak launch float at the edge.  To support the new boardwalk/pier structure, there will be 42- 12” diameter timber piles driven to a depth of 40 feet.  The boardwalk pier structure will also be constructed of timber and connect to the retaining wall off the north side of Ballard Street. </a:t>
            </a:r>
          </a:p>
          <a:p>
            <a:endParaRPr lang="en-US" dirty="0"/>
          </a:p>
        </p:txBody>
      </p:sp>
      <p:sp>
        <p:nvSpPr>
          <p:cNvPr id="4" name="Slide Number Placeholder 3"/>
          <p:cNvSpPr>
            <a:spLocks noGrp="1"/>
          </p:cNvSpPr>
          <p:nvPr>
            <p:ph type="sldNum" sz="quarter" idx="10"/>
          </p:nvPr>
        </p:nvSpPr>
        <p:spPr/>
        <p:txBody>
          <a:bodyPr/>
          <a:lstStyle/>
          <a:p>
            <a:fld id="{D64EE9AC-F3B5-4937-928F-40821FF15B1E}" type="slidenum">
              <a:rPr lang="en-US" smtClean="0"/>
              <a:t>10</a:t>
            </a:fld>
            <a:endParaRPr lang="en-US"/>
          </a:p>
        </p:txBody>
      </p:sp>
    </p:spTree>
    <p:extLst>
      <p:ext uri="{BB962C8B-B14F-4D97-AF65-F5344CB8AC3E}">
        <p14:creationId xmlns:p14="http://schemas.microsoft.com/office/powerpoint/2010/main" val="396325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EDC6FF-3F26-40D7-8C8A-9A7823F00093}"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1B355-7B6B-4A65-A910-A5A01CD498F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32814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DC6FF-3F26-40D7-8C8A-9A7823F00093}"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48163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DC6FF-3F26-40D7-8C8A-9A7823F00093}"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99701404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DC6FF-3F26-40D7-8C8A-9A7823F00093}"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193089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EDC6FF-3F26-40D7-8C8A-9A7823F00093}"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1B355-7B6B-4A65-A910-A5A01CD498F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90404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EDC6FF-3F26-40D7-8C8A-9A7823F00093}"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294676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EDC6FF-3F26-40D7-8C8A-9A7823F00093}"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18368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EDC6FF-3F26-40D7-8C8A-9A7823F00093}"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345547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1EDC6FF-3F26-40D7-8C8A-9A7823F00093}" type="datetimeFigureOut">
              <a:rPr lang="en-US" smtClean="0"/>
              <a:t>9/10/2020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14601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1EDC6FF-3F26-40D7-8C8A-9A7823F00093}" type="datetimeFigureOut">
              <a:rPr lang="en-US" smtClean="0"/>
              <a:t>9/10/2020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11B355-7B6B-4A65-A910-A5A01CD498F3}" type="slidenum">
              <a:rPr lang="en-US" smtClean="0"/>
              <a:t>‹#›</a:t>
            </a:fld>
            <a:endParaRPr lang="en-US"/>
          </a:p>
        </p:txBody>
      </p:sp>
    </p:spTree>
    <p:extLst>
      <p:ext uri="{BB962C8B-B14F-4D97-AF65-F5344CB8AC3E}">
        <p14:creationId xmlns:p14="http://schemas.microsoft.com/office/powerpoint/2010/main" val="312460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DC6FF-3F26-40D7-8C8A-9A7823F00093}"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11B355-7B6B-4A65-A910-A5A01CD498F3}" type="slidenum">
              <a:rPr lang="en-US" smtClean="0"/>
              <a:t>‹#›</a:t>
            </a:fld>
            <a:endParaRPr lang="en-US"/>
          </a:p>
        </p:txBody>
      </p:sp>
    </p:spTree>
    <p:extLst>
      <p:ext uri="{BB962C8B-B14F-4D97-AF65-F5344CB8AC3E}">
        <p14:creationId xmlns:p14="http://schemas.microsoft.com/office/powerpoint/2010/main" val="16722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1EDC6FF-3F26-40D7-8C8A-9A7823F00093}" type="datetimeFigureOut">
              <a:rPr lang="en-US" smtClean="0"/>
              <a:t>9/10/2020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11B355-7B6B-4A65-A910-A5A01CD498F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62234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9332"/>
            <a:ext cx="12192000" cy="1663701"/>
          </a:xfrm>
        </p:spPr>
        <p:txBody>
          <a:bodyPr anchor="ctr">
            <a:normAutofit/>
          </a:bodyPr>
          <a:lstStyle/>
          <a:p>
            <a:pPr algn="ctr"/>
            <a:r>
              <a:rPr lang="en-US" sz="5000"/>
              <a:t>SAUGUS RIVERWALK </a:t>
            </a:r>
            <a:br>
              <a:rPr lang="en-US" sz="5000"/>
            </a:br>
            <a:r>
              <a:rPr lang="en-US" sz="5000"/>
              <a:t>NOTICE OF INTENT APPLICATION</a:t>
            </a:r>
            <a:endParaRPr lang="en-US" sz="5000" dirty="0"/>
          </a:p>
        </p:txBody>
      </p:sp>
      <p:sp>
        <p:nvSpPr>
          <p:cNvPr id="3" name="Subtitle 2"/>
          <p:cNvSpPr>
            <a:spLocks noGrp="1"/>
          </p:cNvSpPr>
          <p:nvPr>
            <p:ph type="subTitle" idx="1"/>
          </p:nvPr>
        </p:nvSpPr>
        <p:spPr>
          <a:xfrm>
            <a:off x="0" y="5588236"/>
            <a:ext cx="12192000" cy="703521"/>
          </a:xfrm>
        </p:spPr>
        <p:txBody>
          <a:bodyPr anchor="ctr">
            <a:normAutofit fontScale="70000" lnSpcReduction="20000"/>
          </a:bodyPr>
          <a:lstStyle/>
          <a:p>
            <a:pPr algn="ctr">
              <a:lnSpc>
                <a:spcPct val="100000"/>
              </a:lnSpc>
            </a:pPr>
            <a:r>
              <a:rPr lang="en-US" sz="2400"/>
              <a:t>PREPARED BY: Apex Companies, LLC and LEC Environmental, Inc. </a:t>
            </a:r>
          </a:p>
          <a:p>
            <a:pPr algn="ctr">
              <a:lnSpc>
                <a:spcPct val="100000"/>
              </a:lnSpc>
            </a:pPr>
            <a:r>
              <a:rPr lang="en-US" sz="2400"/>
              <a:t>for Town of Saugus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1852" y="1994099"/>
            <a:ext cx="3002280" cy="2251710"/>
          </a:xfrm>
          <a:prstGeom prst="rect">
            <a:avLst/>
          </a:prstGeom>
          <a:ln>
            <a:solidFill>
              <a:schemeClr val="tx2"/>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615" y="1994099"/>
            <a:ext cx="3002280" cy="2251710"/>
          </a:xfrm>
          <a:prstGeom prst="rect">
            <a:avLst/>
          </a:prstGeom>
          <a:ln>
            <a:solidFill>
              <a:schemeClr val="tx2"/>
            </a:solidFill>
          </a:ln>
        </p:spPr>
      </p:pic>
      <p:pic>
        <p:nvPicPr>
          <p:cNvPr id="7" name="Picture 6"/>
          <p:cNvPicPr>
            <a:picLocks noChangeAspect="1"/>
          </p:cNvPicPr>
          <p:nvPr/>
        </p:nvPicPr>
        <p:blipFill>
          <a:blip r:embed="rId5"/>
          <a:stretch>
            <a:fillRect/>
          </a:stretch>
        </p:blipFill>
        <p:spPr>
          <a:xfrm>
            <a:off x="835527" y="5530923"/>
            <a:ext cx="825136" cy="703521"/>
          </a:xfrm>
          <a:prstGeom prst="rect">
            <a:avLst/>
          </a:prstGeom>
        </p:spPr>
      </p:pic>
      <p:pic>
        <p:nvPicPr>
          <p:cNvPr id="8" name="Picture 7"/>
          <p:cNvPicPr>
            <a:picLocks noChangeAspect="1"/>
          </p:cNvPicPr>
          <p:nvPr/>
        </p:nvPicPr>
        <p:blipFill>
          <a:blip r:embed="rId6"/>
          <a:stretch>
            <a:fillRect/>
          </a:stretch>
        </p:blipFill>
        <p:spPr>
          <a:xfrm>
            <a:off x="10597356" y="5588236"/>
            <a:ext cx="701366" cy="7035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33" y="1994099"/>
            <a:ext cx="3002280" cy="2251710"/>
          </a:xfrm>
          <a:prstGeom prst="rect">
            <a:avLst/>
          </a:prstGeom>
          <a:ln>
            <a:solidFill>
              <a:schemeClr val="tx2"/>
            </a:solidFill>
          </a:ln>
        </p:spPr>
      </p:pic>
    </p:spTree>
    <p:extLst>
      <p:ext uri="{BB962C8B-B14F-4D97-AF65-F5344CB8AC3E}">
        <p14:creationId xmlns:p14="http://schemas.microsoft.com/office/powerpoint/2010/main" val="175899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 y="286603"/>
            <a:ext cx="11614245" cy="600501"/>
          </a:xfrm>
        </p:spPr>
        <p:txBody>
          <a:bodyPr>
            <a:normAutofit/>
          </a:bodyPr>
          <a:lstStyle/>
          <a:p>
            <a:r>
              <a:rPr lang="en-US" sz="3200" dirty="0"/>
              <a:t>Proposed RiverWalk – The Boat Launch</a:t>
            </a:r>
          </a:p>
        </p:txBody>
      </p:sp>
      <p:pic>
        <p:nvPicPr>
          <p:cNvPr id="4" name="Picture 3">
            <a:extLst>
              <a:ext uri="{FF2B5EF4-FFF2-40B4-BE49-F238E27FC236}">
                <a16:creationId xmlns:a16="http://schemas.microsoft.com/office/drawing/2014/main" id="{6977A1FD-6E57-4557-9CD6-9C6FCD3B3654}"/>
              </a:ext>
            </a:extLst>
          </p:cNvPr>
          <p:cNvPicPr>
            <a:picLocks noChangeAspect="1"/>
          </p:cNvPicPr>
          <p:nvPr/>
        </p:nvPicPr>
        <p:blipFill>
          <a:blip r:embed="rId3"/>
          <a:stretch>
            <a:fillRect/>
          </a:stretch>
        </p:blipFill>
        <p:spPr>
          <a:xfrm>
            <a:off x="4542169" y="763721"/>
            <a:ext cx="7235277" cy="5466654"/>
          </a:xfrm>
          <a:prstGeom prst="rect">
            <a:avLst/>
          </a:prstGeom>
        </p:spPr>
      </p:pic>
      <p:pic>
        <p:nvPicPr>
          <p:cNvPr id="7" name="Picture 6">
            <a:extLst>
              <a:ext uri="{FF2B5EF4-FFF2-40B4-BE49-F238E27FC236}">
                <a16:creationId xmlns:a16="http://schemas.microsoft.com/office/drawing/2014/main" id="{99CC26BF-4A08-43E9-A857-F473D201B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17" y="763721"/>
            <a:ext cx="4101593" cy="3076195"/>
          </a:xfrm>
          <a:prstGeom prst="rect">
            <a:avLst/>
          </a:prstGeom>
        </p:spPr>
      </p:pic>
      <p:sp>
        <p:nvSpPr>
          <p:cNvPr id="9" name="TextBox 8">
            <a:extLst>
              <a:ext uri="{FF2B5EF4-FFF2-40B4-BE49-F238E27FC236}">
                <a16:creationId xmlns:a16="http://schemas.microsoft.com/office/drawing/2014/main" id="{0EED78B1-DA48-43D8-9290-62A850346CB0}"/>
              </a:ext>
            </a:extLst>
          </p:cNvPr>
          <p:cNvSpPr txBox="1"/>
          <p:nvPr/>
        </p:nvSpPr>
        <p:spPr>
          <a:xfrm>
            <a:off x="3533231" y="3940663"/>
            <a:ext cx="2265422" cy="2264979"/>
          </a:xfrm>
          <a:prstGeom prst="rect">
            <a:avLst/>
          </a:prstGeom>
          <a:solidFill>
            <a:schemeClr val="bg1"/>
          </a:solidFill>
          <a:ln>
            <a:solidFill>
              <a:srgbClr val="0070C0"/>
            </a:solidFill>
          </a:ln>
        </p:spPr>
        <p:txBody>
          <a:bodyPr wrap="square" rtlCol="0">
            <a:spAutoFit/>
          </a:bodyPr>
          <a:lstStyle/>
          <a:p>
            <a:pPr>
              <a:lnSpc>
                <a:spcPts val="1900"/>
              </a:lnSpc>
            </a:pPr>
            <a:r>
              <a:rPr lang="en-US" sz="1200" dirty="0"/>
              <a:t>Wetland Resource Areas present:</a:t>
            </a:r>
          </a:p>
          <a:p>
            <a:pPr marL="285750" indent="-285750">
              <a:lnSpc>
                <a:spcPts val="1900"/>
              </a:lnSpc>
              <a:buFontTx/>
              <a:buChar char="-"/>
            </a:pPr>
            <a:r>
              <a:rPr lang="en-US" sz="1200" b="1" dirty="0"/>
              <a:t>Bank</a:t>
            </a:r>
            <a:r>
              <a:rPr lang="en-US" sz="1200" dirty="0"/>
              <a:t> (inland and coastal)</a:t>
            </a:r>
          </a:p>
          <a:p>
            <a:pPr marL="285750" indent="-285750">
              <a:lnSpc>
                <a:spcPts val="1900"/>
              </a:lnSpc>
              <a:buFontTx/>
              <a:buChar char="-"/>
            </a:pPr>
            <a:r>
              <a:rPr lang="en-US" sz="1200" b="1" dirty="0"/>
              <a:t>Land Under the Ocean </a:t>
            </a:r>
            <a:r>
              <a:rPr lang="en-US" sz="1200" dirty="0"/>
              <a:t>(no impacts proposed)</a:t>
            </a:r>
            <a:endParaRPr lang="en-US" sz="1200" b="1" dirty="0"/>
          </a:p>
          <a:p>
            <a:pPr marL="285750" indent="-285750">
              <a:lnSpc>
                <a:spcPts val="1900"/>
              </a:lnSpc>
              <a:buFontTx/>
              <a:buChar char="-"/>
            </a:pPr>
            <a:r>
              <a:rPr lang="en-US" sz="1200" b="1" dirty="0"/>
              <a:t>Riverfront Area </a:t>
            </a:r>
          </a:p>
          <a:p>
            <a:pPr marL="285750" indent="-285750">
              <a:lnSpc>
                <a:spcPts val="1900"/>
              </a:lnSpc>
              <a:buFontTx/>
              <a:buChar char="-"/>
            </a:pPr>
            <a:r>
              <a:rPr lang="en-US" sz="1200" b="1" dirty="0"/>
              <a:t>Salt Marsh </a:t>
            </a:r>
            <a:r>
              <a:rPr lang="en-US" sz="1200" dirty="0"/>
              <a:t>(no impacts proposed)</a:t>
            </a:r>
            <a:endParaRPr lang="en-US" sz="1200" b="1" dirty="0"/>
          </a:p>
          <a:p>
            <a:pPr marL="285750" indent="-285750">
              <a:lnSpc>
                <a:spcPts val="1900"/>
              </a:lnSpc>
              <a:buFontTx/>
              <a:buChar char="-"/>
            </a:pPr>
            <a:r>
              <a:rPr lang="en-US" sz="1200" b="1" dirty="0"/>
              <a:t>LSCSF</a:t>
            </a:r>
            <a:r>
              <a:rPr lang="en-US" sz="1200" dirty="0"/>
              <a:t> </a:t>
            </a:r>
          </a:p>
          <a:p>
            <a:pPr marL="285750" indent="-285750">
              <a:lnSpc>
                <a:spcPts val="1900"/>
              </a:lnSpc>
              <a:buFontTx/>
              <a:buChar char="-"/>
            </a:pPr>
            <a:r>
              <a:rPr lang="en-US" sz="1200" b="1" dirty="0"/>
              <a:t>Land Containing Shellfish</a:t>
            </a:r>
          </a:p>
        </p:txBody>
      </p:sp>
      <p:sp>
        <p:nvSpPr>
          <p:cNvPr id="11" name="TextBox 10">
            <a:extLst>
              <a:ext uri="{FF2B5EF4-FFF2-40B4-BE49-F238E27FC236}">
                <a16:creationId xmlns:a16="http://schemas.microsoft.com/office/drawing/2014/main" id="{44A1B235-7CA7-4578-BD9D-C0241AF45A71}"/>
              </a:ext>
            </a:extLst>
          </p:cNvPr>
          <p:cNvSpPr txBox="1"/>
          <p:nvPr/>
        </p:nvSpPr>
        <p:spPr>
          <a:xfrm>
            <a:off x="358118" y="3940663"/>
            <a:ext cx="3092654" cy="2264979"/>
          </a:xfrm>
          <a:prstGeom prst="rect">
            <a:avLst/>
          </a:prstGeom>
          <a:solidFill>
            <a:schemeClr val="bg1"/>
          </a:solidFill>
          <a:ln>
            <a:solidFill>
              <a:srgbClr val="FFC000"/>
            </a:solidFill>
          </a:ln>
        </p:spPr>
        <p:txBody>
          <a:bodyPr wrap="square" rtlCol="0">
            <a:spAutoFit/>
          </a:bodyPr>
          <a:lstStyle/>
          <a:p>
            <a:pPr>
              <a:lnSpc>
                <a:spcPts val="1900"/>
              </a:lnSpc>
            </a:pPr>
            <a:r>
              <a:rPr lang="en-US" sz="1200" dirty="0"/>
              <a:t>Proposed Work:</a:t>
            </a:r>
          </a:p>
          <a:p>
            <a:pPr marL="285750" indent="-285750">
              <a:lnSpc>
                <a:spcPts val="1900"/>
              </a:lnSpc>
              <a:buFontTx/>
              <a:buChar char="-"/>
            </a:pPr>
            <a:r>
              <a:rPr lang="en-US" sz="1200" b="1" dirty="0"/>
              <a:t>Remove existing pavement </a:t>
            </a:r>
            <a:r>
              <a:rPr lang="en-US" sz="1200" dirty="0"/>
              <a:t>(2,965 square feet)</a:t>
            </a:r>
            <a:endParaRPr lang="en-US" sz="1200" b="1" dirty="0"/>
          </a:p>
          <a:p>
            <a:pPr marL="285750" indent="-285750">
              <a:lnSpc>
                <a:spcPts val="1900"/>
              </a:lnSpc>
              <a:buFontTx/>
              <a:buChar char="-"/>
            </a:pPr>
            <a:r>
              <a:rPr lang="en-US" sz="1200" b="1" dirty="0"/>
              <a:t>Construct Pier </a:t>
            </a:r>
            <a:r>
              <a:rPr lang="en-US" sz="1200" dirty="0"/>
              <a:t>(1,873 square feet)</a:t>
            </a:r>
          </a:p>
          <a:p>
            <a:pPr marL="285750" indent="-285750">
              <a:lnSpc>
                <a:spcPts val="1900"/>
              </a:lnSpc>
              <a:buFontTx/>
              <a:buChar char="-"/>
            </a:pPr>
            <a:r>
              <a:rPr lang="en-US" sz="1200" b="1" dirty="0"/>
              <a:t>Construct Dock Floats </a:t>
            </a:r>
            <a:r>
              <a:rPr lang="en-US" sz="1200" dirty="0"/>
              <a:t>(690 square feet)</a:t>
            </a:r>
          </a:p>
          <a:p>
            <a:pPr marL="285750" indent="-285750">
              <a:lnSpc>
                <a:spcPts val="1900"/>
              </a:lnSpc>
              <a:buFontTx/>
              <a:buChar char="-"/>
            </a:pPr>
            <a:r>
              <a:rPr lang="en-US" sz="1200" b="1" dirty="0"/>
              <a:t>Remove existing timber piles and construct 5 12” timber piles to support dock float</a:t>
            </a:r>
          </a:p>
          <a:p>
            <a:pPr marL="285750" indent="-285750">
              <a:lnSpc>
                <a:spcPts val="1900"/>
              </a:lnSpc>
              <a:buFontTx/>
              <a:buChar char="-"/>
            </a:pPr>
            <a:r>
              <a:rPr lang="en-US" sz="1200" b="1" dirty="0"/>
              <a:t>Construct Kayak Launch </a:t>
            </a:r>
            <a:r>
              <a:rPr lang="en-US" sz="1200" dirty="0"/>
              <a:t>(175 square feet)</a:t>
            </a:r>
          </a:p>
        </p:txBody>
      </p:sp>
    </p:spTree>
    <p:extLst>
      <p:ext uri="{BB962C8B-B14F-4D97-AF65-F5344CB8AC3E}">
        <p14:creationId xmlns:p14="http://schemas.microsoft.com/office/powerpoint/2010/main" val="3029088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 y="286603"/>
            <a:ext cx="11614245" cy="600501"/>
          </a:xfrm>
        </p:spPr>
        <p:txBody>
          <a:bodyPr>
            <a:normAutofit/>
          </a:bodyPr>
          <a:lstStyle/>
          <a:p>
            <a:r>
              <a:rPr lang="en-US" sz="3200" dirty="0"/>
              <a:t>Proposed RiverWalk – The Boat Launch</a:t>
            </a:r>
          </a:p>
        </p:txBody>
      </p:sp>
      <p:pic>
        <p:nvPicPr>
          <p:cNvPr id="3" name="Picture 2">
            <a:extLst>
              <a:ext uri="{FF2B5EF4-FFF2-40B4-BE49-F238E27FC236}">
                <a16:creationId xmlns:a16="http://schemas.microsoft.com/office/drawing/2014/main" id="{922D355E-8985-4769-9BFE-D64F51BD3FBA}"/>
              </a:ext>
            </a:extLst>
          </p:cNvPr>
          <p:cNvPicPr>
            <a:picLocks noChangeAspect="1"/>
          </p:cNvPicPr>
          <p:nvPr/>
        </p:nvPicPr>
        <p:blipFill>
          <a:blip r:embed="rId3"/>
          <a:stretch>
            <a:fillRect/>
          </a:stretch>
        </p:blipFill>
        <p:spPr>
          <a:xfrm>
            <a:off x="4061256" y="3089318"/>
            <a:ext cx="7600950" cy="3076575"/>
          </a:xfrm>
          <a:prstGeom prst="rect">
            <a:avLst/>
          </a:prstGeom>
        </p:spPr>
      </p:pic>
      <p:pic>
        <p:nvPicPr>
          <p:cNvPr id="7" name="Picture 6">
            <a:extLst>
              <a:ext uri="{FF2B5EF4-FFF2-40B4-BE49-F238E27FC236}">
                <a16:creationId xmlns:a16="http://schemas.microsoft.com/office/drawing/2014/main" id="{99CC26BF-4A08-43E9-A857-F473D201B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096" y="887104"/>
            <a:ext cx="5687552" cy="4265664"/>
          </a:xfrm>
          <a:prstGeom prst="rect">
            <a:avLst/>
          </a:prstGeom>
        </p:spPr>
      </p:pic>
    </p:spTree>
    <p:extLst>
      <p:ext uri="{BB962C8B-B14F-4D97-AF65-F5344CB8AC3E}">
        <p14:creationId xmlns:p14="http://schemas.microsoft.com/office/powerpoint/2010/main" val="328794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 y="286603"/>
            <a:ext cx="11614245" cy="600501"/>
          </a:xfrm>
        </p:spPr>
        <p:txBody>
          <a:bodyPr>
            <a:normAutofit/>
          </a:bodyPr>
          <a:lstStyle/>
          <a:p>
            <a:r>
              <a:rPr lang="en-US" sz="3200" dirty="0"/>
              <a:t>Proposed RiverWalk – Ballard Street </a:t>
            </a:r>
          </a:p>
        </p:txBody>
      </p:sp>
      <p:pic>
        <p:nvPicPr>
          <p:cNvPr id="3" name="Picture 2">
            <a:extLst>
              <a:ext uri="{FF2B5EF4-FFF2-40B4-BE49-F238E27FC236}">
                <a16:creationId xmlns:a16="http://schemas.microsoft.com/office/drawing/2014/main" id="{D02B11B4-2CD8-4CB6-873E-68BF88DF5025}"/>
              </a:ext>
            </a:extLst>
          </p:cNvPr>
          <p:cNvPicPr>
            <a:picLocks noChangeAspect="1"/>
          </p:cNvPicPr>
          <p:nvPr/>
        </p:nvPicPr>
        <p:blipFill>
          <a:blip r:embed="rId3"/>
          <a:stretch>
            <a:fillRect/>
          </a:stretch>
        </p:blipFill>
        <p:spPr>
          <a:xfrm>
            <a:off x="122092" y="976312"/>
            <a:ext cx="7343775" cy="4905375"/>
          </a:xfrm>
          <a:prstGeom prst="rect">
            <a:avLst/>
          </a:prstGeom>
        </p:spPr>
      </p:pic>
      <p:pic>
        <p:nvPicPr>
          <p:cNvPr id="6" name="Picture 5" descr="A car parked on the side of a road&#10;&#10;Description automatically generated">
            <a:extLst>
              <a:ext uri="{FF2B5EF4-FFF2-40B4-BE49-F238E27FC236}">
                <a16:creationId xmlns:a16="http://schemas.microsoft.com/office/drawing/2014/main" id="{43236395-ADA2-4028-AA33-32F9FEE09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920" y="123568"/>
            <a:ext cx="5090984" cy="3818238"/>
          </a:xfrm>
          <a:prstGeom prst="rect">
            <a:avLst/>
          </a:prstGeom>
        </p:spPr>
      </p:pic>
      <p:sp>
        <p:nvSpPr>
          <p:cNvPr id="4" name="TextBox 3">
            <a:extLst>
              <a:ext uri="{FF2B5EF4-FFF2-40B4-BE49-F238E27FC236}">
                <a16:creationId xmlns:a16="http://schemas.microsoft.com/office/drawing/2014/main" id="{2FEBFDDB-3A44-4265-A711-762442F548BF}"/>
              </a:ext>
            </a:extLst>
          </p:cNvPr>
          <p:cNvSpPr txBox="1"/>
          <p:nvPr/>
        </p:nvSpPr>
        <p:spPr>
          <a:xfrm>
            <a:off x="7612089" y="4992813"/>
            <a:ext cx="4101593" cy="803040"/>
          </a:xfrm>
          <a:prstGeom prst="rect">
            <a:avLst/>
          </a:prstGeom>
          <a:noFill/>
          <a:ln>
            <a:solidFill>
              <a:srgbClr val="0070C0"/>
            </a:solidFill>
          </a:ln>
        </p:spPr>
        <p:txBody>
          <a:bodyPr wrap="square" rtlCol="0">
            <a:spAutoFit/>
          </a:bodyPr>
          <a:lstStyle/>
          <a:p>
            <a:pPr>
              <a:lnSpc>
                <a:spcPts val="1900"/>
              </a:lnSpc>
            </a:pPr>
            <a:r>
              <a:rPr lang="en-US" sz="1200" dirty="0"/>
              <a:t>Wetland Resource Areas present and proposed work impacts:</a:t>
            </a:r>
          </a:p>
          <a:p>
            <a:pPr marL="285750" indent="-285750">
              <a:lnSpc>
                <a:spcPts val="1900"/>
              </a:lnSpc>
              <a:buFontTx/>
              <a:buChar char="-"/>
            </a:pPr>
            <a:r>
              <a:rPr lang="en-US" sz="1200" b="1" dirty="0"/>
              <a:t>Riverfront Area </a:t>
            </a:r>
            <a:r>
              <a:rPr lang="en-US" sz="1200" dirty="0"/>
              <a:t>(all proposed work - temporary)</a:t>
            </a:r>
          </a:p>
          <a:p>
            <a:pPr marL="285750" indent="-285750">
              <a:lnSpc>
                <a:spcPts val="1900"/>
              </a:lnSpc>
              <a:buFontTx/>
              <a:buChar char="-"/>
            </a:pPr>
            <a:r>
              <a:rPr lang="en-US" sz="1200" b="1" dirty="0"/>
              <a:t>LSCSF </a:t>
            </a:r>
            <a:r>
              <a:rPr lang="en-US" sz="1200" dirty="0"/>
              <a:t>(all proposed work - temporary)</a:t>
            </a:r>
          </a:p>
        </p:txBody>
      </p:sp>
      <p:sp>
        <p:nvSpPr>
          <p:cNvPr id="8" name="TextBox 7">
            <a:extLst>
              <a:ext uri="{FF2B5EF4-FFF2-40B4-BE49-F238E27FC236}">
                <a16:creationId xmlns:a16="http://schemas.microsoft.com/office/drawing/2014/main" id="{83ADF799-C11C-4C95-A4F2-561B82F73F3B}"/>
              </a:ext>
            </a:extLst>
          </p:cNvPr>
          <p:cNvSpPr txBox="1"/>
          <p:nvPr/>
        </p:nvSpPr>
        <p:spPr>
          <a:xfrm>
            <a:off x="7612089" y="4072670"/>
            <a:ext cx="4101593" cy="803040"/>
          </a:xfrm>
          <a:prstGeom prst="rect">
            <a:avLst/>
          </a:prstGeom>
          <a:solidFill>
            <a:schemeClr val="bg1"/>
          </a:solidFill>
          <a:ln>
            <a:solidFill>
              <a:srgbClr val="FFC000"/>
            </a:solidFill>
          </a:ln>
        </p:spPr>
        <p:txBody>
          <a:bodyPr wrap="square" rtlCol="0">
            <a:spAutoFit/>
          </a:bodyPr>
          <a:lstStyle/>
          <a:p>
            <a:pPr>
              <a:lnSpc>
                <a:spcPts val="1900"/>
              </a:lnSpc>
            </a:pPr>
            <a:r>
              <a:rPr lang="en-US" sz="1200" dirty="0"/>
              <a:t>Proposed Work:</a:t>
            </a:r>
          </a:p>
          <a:p>
            <a:pPr marL="285750" indent="-285750">
              <a:lnSpc>
                <a:spcPts val="1900"/>
              </a:lnSpc>
              <a:buFontTx/>
              <a:buChar char="-"/>
            </a:pPr>
            <a:r>
              <a:rPr lang="en-US" sz="1200" b="1" dirty="0"/>
              <a:t>Create 5 parallel parking spaces within existing paved portion of Ballard Street</a:t>
            </a:r>
          </a:p>
        </p:txBody>
      </p:sp>
    </p:spTree>
    <p:extLst>
      <p:ext uri="{BB962C8B-B14F-4D97-AF65-F5344CB8AC3E}">
        <p14:creationId xmlns:p14="http://schemas.microsoft.com/office/powerpoint/2010/main" val="405154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 y="286603"/>
            <a:ext cx="11614245" cy="600501"/>
          </a:xfrm>
        </p:spPr>
        <p:txBody>
          <a:bodyPr>
            <a:normAutofit/>
          </a:bodyPr>
          <a:lstStyle/>
          <a:p>
            <a:r>
              <a:rPr lang="en-US" sz="3200" dirty="0"/>
              <a:t>Proposed RiverWalk – Connection with the Rumney Marsh Area</a:t>
            </a:r>
          </a:p>
        </p:txBody>
      </p:sp>
      <p:pic>
        <p:nvPicPr>
          <p:cNvPr id="4" name="Picture 3">
            <a:extLst>
              <a:ext uri="{FF2B5EF4-FFF2-40B4-BE49-F238E27FC236}">
                <a16:creationId xmlns:a16="http://schemas.microsoft.com/office/drawing/2014/main" id="{691F326A-5C4F-44E4-A6B4-F7E871DC7C77}"/>
              </a:ext>
            </a:extLst>
          </p:cNvPr>
          <p:cNvPicPr>
            <a:picLocks noChangeAspect="1"/>
          </p:cNvPicPr>
          <p:nvPr/>
        </p:nvPicPr>
        <p:blipFill>
          <a:blip r:embed="rId3"/>
          <a:stretch>
            <a:fillRect/>
          </a:stretch>
        </p:blipFill>
        <p:spPr>
          <a:xfrm>
            <a:off x="581573" y="867555"/>
            <a:ext cx="6648965" cy="4288993"/>
          </a:xfrm>
          <a:prstGeom prst="rect">
            <a:avLst/>
          </a:prstGeom>
        </p:spPr>
      </p:pic>
      <p:pic>
        <p:nvPicPr>
          <p:cNvPr id="6" name="Picture 5" descr="A red fire hydrant sitting on the side of a road&#10;&#10;Description automatically generated">
            <a:extLst>
              <a:ext uri="{FF2B5EF4-FFF2-40B4-BE49-F238E27FC236}">
                <a16:creationId xmlns:a16="http://schemas.microsoft.com/office/drawing/2014/main" id="{FD47F21E-94B8-4C9D-A082-D7CA2B4D5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452" y="887104"/>
            <a:ext cx="3772932" cy="2829699"/>
          </a:xfrm>
          <a:prstGeom prst="rect">
            <a:avLst/>
          </a:prstGeom>
        </p:spPr>
      </p:pic>
      <p:pic>
        <p:nvPicPr>
          <p:cNvPr id="8" name="Picture 7" descr="A picture containing outdoor, road, grass, street&#10;&#10;Description automatically generated">
            <a:extLst>
              <a:ext uri="{FF2B5EF4-FFF2-40B4-BE49-F238E27FC236}">
                <a16:creationId xmlns:a16="http://schemas.microsoft.com/office/drawing/2014/main" id="{AF9F2C2C-B6DE-4B95-9716-3515A31F9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452" y="3741699"/>
            <a:ext cx="3771813" cy="2829698"/>
          </a:xfrm>
          <a:prstGeom prst="rect">
            <a:avLst/>
          </a:prstGeom>
        </p:spPr>
      </p:pic>
      <p:sp>
        <p:nvSpPr>
          <p:cNvPr id="3" name="TextBox 2">
            <a:extLst>
              <a:ext uri="{FF2B5EF4-FFF2-40B4-BE49-F238E27FC236}">
                <a16:creationId xmlns:a16="http://schemas.microsoft.com/office/drawing/2014/main" id="{E27E1A80-E595-4624-BC07-1044F634D366}"/>
              </a:ext>
            </a:extLst>
          </p:cNvPr>
          <p:cNvSpPr txBox="1"/>
          <p:nvPr/>
        </p:nvSpPr>
        <p:spPr>
          <a:xfrm>
            <a:off x="3296902" y="5214151"/>
            <a:ext cx="4101593" cy="1046697"/>
          </a:xfrm>
          <a:prstGeom prst="rect">
            <a:avLst/>
          </a:prstGeom>
          <a:noFill/>
          <a:ln>
            <a:solidFill>
              <a:srgbClr val="0070C0"/>
            </a:solidFill>
          </a:ln>
        </p:spPr>
        <p:txBody>
          <a:bodyPr wrap="square" rtlCol="0">
            <a:spAutoFit/>
          </a:bodyPr>
          <a:lstStyle/>
          <a:p>
            <a:pPr>
              <a:lnSpc>
                <a:spcPts val="1900"/>
              </a:lnSpc>
            </a:pPr>
            <a:r>
              <a:rPr lang="en-US" sz="1200" dirty="0"/>
              <a:t>Wetland Resource Areas present and proposed work impacts:</a:t>
            </a:r>
          </a:p>
          <a:p>
            <a:pPr marL="285750" indent="-285750">
              <a:lnSpc>
                <a:spcPts val="1900"/>
              </a:lnSpc>
              <a:buFontTx/>
              <a:buChar char="-"/>
            </a:pPr>
            <a:r>
              <a:rPr lang="en-US" sz="1200" b="1" dirty="0"/>
              <a:t>100-foot Buffer Zone</a:t>
            </a:r>
            <a:r>
              <a:rPr lang="en-US" sz="1200" dirty="0"/>
              <a:t> (some proposed work - temporary)</a:t>
            </a:r>
          </a:p>
          <a:p>
            <a:pPr marL="285750" indent="-285750">
              <a:lnSpc>
                <a:spcPts val="1900"/>
              </a:lnSpc>
              <a:buFontTx/>
              <a:buChar char="-"/>
            </a:pPr>
            <a:r>
              <a:rPr lang="en-US" sz="1200" b="1" dirty="0"/>
              <a:t>Riverfront Area </a:t>
            </a:r>
            <a:r>
              <a:rPr lang="en-US" sz="1200" dirty="0"/>
              <a:t>(all proposed work - temporary)</a:t>
            </a:r>
          </a:p>
          <a:p>
            <a:pPr marL="285750" indent="-285750">
              <a:lnSpc>
                <a:spcPts val="1900"/>
              </a:lnSpc>
              <a:buFontTx/>
              <a:buChar char="-"/>
            </a:pPr>
            <a:r>
              <a:rPr lang="en-US" sz="1200" b="1" dirty="0"/>
              <a:t>LSCSF </a:t>
            </a:r>
            <a:r>
              <a:rPr lang="en-US" sz="1200" dirty="0"/>
              <a:t>(all proposed work - temporary)</a:t>
            </a:r>
          </a:p>
        </p:txBody>
      </p:sp>
      <p:sp>
        <p:nvSpPr>
          <p:cNvPr id="5" name="TextBox 4">
            <a:extLst>
              <a:ext uri="{FF2B5EF4-FFF2-40B4-BE49-F238E27FC236}">
                <a16:creationId xmlns:a16="http://schemas.microsoft.com/office/drawing/2014/main" id="{8FE38ECC-3C05-48A9-9CB3-34AC9719E35D}"/>
              </a:ext>
            </a:extLst>
          </p:cNvPr>
          <p:cNvSpPr txBox="1"/>
          <p:nvPr/>
        </p:nvSpPr>
        <p:spPr>
          <a:xfrm>
            <a:off x="245659" y="5214150"/>
            <a:ext cx="2965627" cy="1046697"/>
          </a:xfrm>
          <a:prstGeom prst="rect">
            <a:avLst/>
          </a:prstGeom>
          <a:solidFill>
            <a:schemeClr val="bg1"/>
          </a:solidFill>
          <a:ln>
            <a:solidFill>
              <a:srgbClr val="FFC000"/>
            </a:solidFill>
          </a:ln>
        </p:spPr>
        <p:txBody>
          <a:bodyPr wrap="square" rtlCol="0">
            <a:spAutoFit/>
          </a:bodyPr>
          <a:lstStyle/>
          <a:p>
            <a:pPr>
              <a:lnSpc>
                <a:spcPts val="1900"/>
              </a:lnSpc>
            </a:pPr>
            <a:r>
              <a:rPr lang="en-US" sz="1200" dirty="0"/>
              <a:t>Proposed Work:</a:t>
            </a:r>
          </a:p>
          <a:p>
            <a:pPr marL="285750" indent="-285750">
              <a:lnSpc>
                <a:spcPts val="1900"/>
              </a:lnSpc>
              <a:buFontTx/>
              <a:buChar char="-"/>
            </a:pPr>
            <a:r>
              <a:rPr lang="en-US" sz="1200" b="1" dirty="0"/>
              <a:t>Improve cross walk within paved and developed portions of Ballard Street and adjacent Town-owned parcels</a:t>
            </a:r>
            <a:r>
              <a:rPr lang="en-US" sz="1200" dirty="0"/>
              <a:t> </a:t>
            </a:r>
            <a:endParaRPr lang="en-US" sz="1200" b="1" dirty="0"/>
          </a:p>
        </p:txBody>
      </p:sp>
    </p:spTree>
    <p:extLst>
      <p:ext uri="{BB962C8B-B14F-4D97-AF65-F5344CB8AC3E}">
        <p14:creationId xmlns:p14="http://schemas.microsoft.com/office/powerpoint/2010/main" val="2273930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E66C6-8209-48E0-95AB-4DAD3B1A8E3F}"/>
              </a:ext>
            </a:extLst>
          </p:cNvPr>
          <p:cNvPicPr>
            <a:picLocks noChangeAspect="1"/>
          </p:cNvPicPr>
          <p:nvPr/>
        </p:nvPicPr>
        <p:blipFill>
          <a:blip r:embed="rId3"/>
          <a:stretch>
            <a:fillRect/>
          </a:stretch>
        </p:blipFill>
        <p:spPr>
          <a:xfrm>
            <a:off x="5721336" y="0"/>
            <a:ext cx="6365206" cy="6223931"/>
          </a:xfrm>
          <a:prstGeom prst="rect">
            <a:avLst/>
          </a:prstGeom>
        </p:spPr>
      </p:pic>
      <p:sp>
        <p:nvSpPr>
          <p:cNvPr id="2" name="Title 1"/>
          <p:cNvSpPr>
            <a:spLocks noGrp="1"/>
          </p:cNvSpPr>
          <p:nvPr>
            <p:ph type="title"/>
          </p:nvPr>
        </p:nvSpPr>
        <p:spPr>
          <a:xfrm>
            <a:off x="245660" y="210065"/>
            <a:ext cx="6365206" cy="677039"/>
          </a:xfrm>
          <a:solidFill>
            <a:schemeClr val="bg1"/>
          </a:solidFill>
        </p:spPr>
        <p:txBody>
          <a:bodyPr>
            <a:normAutofit/>
          </a:bodyPr>
          <a:lstStyle/>
          <a:p>
            <a:r>
              <a:rPr lang="en-US" sz="3200" dirty="0"/>
              <a:t>Proposed RiverWalk – Salt Marsh</a:t>
            </a:r>
          </a:p>
        </p:txBody>
      </p:sp>
      <p:pic>
        <p:nvPicPr>
          <p:cNvPr id="6" name="Picture 5" descr="A sign on the side of a dirt road&#10;&#10;Description automatically generated">
            <a:extLst>
              <a:ext uri="{FF2B5EF4-FFF2-40B4-BE49-F238E27FC236}">
                <a16:creationId xmlns:a16="http://schemas.microsoft.com/office/drawing/2014/main" id="{9A7B85DA-085E-42CE-A917-98524D553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09" y="887104"/>
            <a:ext cx="4740779" cy="3265485"/>
          </a:xfrm>
          <a:prstGeom prst="rect">
            <a:avLst/>
          </a:prstGeom>
        </p:spPr>
      </p:pic>
      <p:sp>
        <p:nvSpPr>
          <p:cNvPr id="3" name="TextBox 2">
            <a:extLst>
              <a:ext uri="{FF2B5EF4-FFF2-40B4-BE49-F238E27FC236}">
                <a16:creationId xmlns:a16="http://schemas.microsoft.com/office/drawing/2014/main" id="{6754A53E-B671-4DF1-ACD0-3AB8B16B0076}"/>
              </a:ext>
            </a:extLst>
          </p:cNvPr>
          <p:cNvSpPr txBox="1"/>
          <p:nvPr/>
        </p:nvSpPr>
        <p:spPr>
          <a:xfrm>
            <a:off x="613108" y="4322351"/>
            <a:ext cx="4740779" cy="1777666"/>
          </a:xfrm>
          <a:prstGeom prst="rect">
            <a:avLst/>
          </a:prstGeom>
          <a:noFill/>
          <a:ln>
            <a:solidFill>
              <a:srgbClr val="0070C0"/>
            </a:solidFill>
          </a:ln>
        </p:spPr>
        <p:txBody>
          <a:bodyPr wrap="square" rtlCol="0">
            <a:spAutoFit/>
          </a:bodyPr>
          <a:lstStyle/>
          <a:p>
            <a:pPr>
              <a:lnSpc>
                <a:spcPts val="1900"/>
              </a:lnSpc>
            </a:pPr>
            <a:r>
              <a:rPr lang="en-US" sz="1200" dirty="0"/>
              <a:t>Wetland Resource Areas present and proposed work impacts:</a:t>
            </a:r>
          </a:p>
          <a:p>
            <a:pPr marL="285750" indent="-285750">
              <a:lnSpc>
                <a:spcPts val="1900"/>
              </a:lnSpc>
              <a:buFontTx/>
              <a:buChar char="-"/>
            </a:pPr>
            <a:r>
              <a:rPr lang="en-US" sz="1200" b="1" dirty="0"/>
              <a:t>Bank</a:t>
            </a:r>
            <a:r>
              <a:rPr lang="en-US" sz="1200" dirty="0"/>
              <a:t> (857 square feet of Low Marsh restoration area)</a:t>
            </a:r>
          </a:p>
          <a:p>
            <a:pPr marL="285750" indent="-285750">
              <a:lnSpc>
                <a:spcPts val="1900"/>
              </a:lnSpc>
              <a:buFontTx/>
              <a:buChar char="-"/>
            </a:pPr>
            <a:r>
              <a:rPr lang="en-US" sz="1200" b="1" dirty="0"/>
              <a:t>Riverfront Area </a:t>
            </a:r>
            <a:r>
              <a:rPr lang="en-US" sz="1200" dirty="0"/>
              <a:t>(1,774 square feet restoration below proposed pier and 351 square feet of High Marsh restoration)</a:t>
            </a:r>
          </a:p>
          <a:p>
            <a:pPr marL="285750" indent="-285750">
              <a:lnSpc>
                <a:spcPts val="1900"/>
              </a:lnSpc>
              <a:buFontTx/>
              <a:buChar char="-"/>
            </a:pPr>
            <a:r>
              <a:rPr lang="en-US" sz="1200" b="1" dirty="0"/>
              <a:t>Salt Marsh </a:t>
            </a:r>
            <a:r>
              <a:rPr lang="en-US" sz="1200" dirty="0"/>
              <a:t>(None)</a:t>
            </a:r>
          </a:p>
          <a:p>
            <a:pPr marL="285750" indent="-285750">
              <a:lnSpc>
                <a:spcPts val="1900"/>
              </a:lnSpc>
              <a:buFontTx/>
              <a:buChar char="-"/>
            </a:pPr>
            <a:r>
              <a:rPr lang="en-US" sz="1200" b="1" dirty="0"/>
              <a:t>LSCSF</a:t>
            </a:r>
            <a:r>
              <a:rPr lang="en-US" sz="1200" dirty="0"/>
              <a:t> (Entire project footprint)</a:t>
            </a:r>
          </a:p>
          <a:p>
            <a:pPr marL="285750" indent="-285750">
              <a:lnSpc>
                <a:spcPts val="1900"/>
              </a:lnSpc>
              <a:buFontTx/>
              <a:buChar char="-"/>
            </a:pPr>
            <a:r>
              <a:rPr lang="en-US" sz="1200" b="1" dirty="0"/>
              <a:t>Shellfish Habitat </a:t>
            </a:r>
            <a:r>
              <a:rPr lang="en-US" sz="1200" dirty="0"/>
              <a:t>(Portions of Project Footprint and Restoration area)</a:t>
            </a:r>
          </a:p>
        </p:txBody>
      </p:sp>
    </p:spTree>
    <p:extLst>
      <p:ext uri="{BB962C8B-B14F-4D97-AF65-F5344CB8AC3E}">
        <p14:creationId xmlns:p14="http://schemas.microsoft.com/office/powerpoint/2010/main" val="50306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Environmental Impacts and Benefits</a:t>
            </a:r>
          </a:p>
        </p:txBody>
      </p:sp>
      <p:sp>
        <p:nvSpPr>
          <p:cNvPr id="6" name="Content Placeholder 5"/>
          <p:cNvSpPr>
            <a:spLocks noGrp="1"/>
          </p:cNvSpPr>
          <p:nvPr>
            <p:ph idx="1"/>
          </p:nvPr>
        </p:nvSpPr>
        <p:spPr>
          <a:xfrm>
            <a:off x="155584" y="1845734"/>
            <a:ext cx="7430296" cy="4023360"/>
          </a:xfrm>
        </p:spPr>
        <p:txBody>
          <a:bodyPr/>
          <a:lstStyle/>
          <a:p>
            <a:r>
              <a:rPr lang="en-US" dirty="0"/>
              <a:t>The Saugus River is an Outstanding Resource Water and part of the Rumney Marsh Area of Critical Environmental Concern</a:t>
            </a:r>
          </a:p>
          <a:p>
            <a:pPr lvl="1"/>
            <a:r>
              <a:rPr lang="en-US" dirty="0"/>
              <a:t>Permitting through :</a:t>
            </a:r>
          </a:p>
          <a:p>
            <a:pPr lvl="2"/>
            <a:r>
              <a:rPr lang="en-US" dirty="0"/>
              <a:t>MEPA (ENF) – Certificate Issued on July 24, 2020</a:t>
            </a:r>
          </a:p>
          <a:p>
            <a:pPr lvl="2"/>
            <a:r>
              <a:rPr lang="en-US" dirty="0"/>
              <a:t>MA DEP – Chapter 91 and 401 WQC</a:t>
            </a:r>
          </a:p>
          <a:p>
            <a:pPr lvl="2"/>
            <a:r>
              <a:rPr lang="en-US" dirty="0"/>
              <a:t>Saugus Conservation and MA DEP Wetlands Protection Act</a:t>
            </a:r>
          </a:p>
          <a:p>
            <a:pPr lvl="2"/>
            <a:r>
              <a:rPr lang="en-US" dirty="0"/>
              <a:t>USACE 404 Permit</a:t>
            </a:r>
          </a:p>
          <a:p>
            <a:pPr lvl="2"/>
            <a:endParaRPr lang="en-US" dirty="0"/>
          </a:p>
          <a:p>
            <a:pPr marL="384048" lvl="2" indent="0">
              <a:buNone/>
            </a:pPr>
            <a:r>
              <a:rPr lang="en-US" dirty="0"/>
              <a:t>The proposed project includes removing 2,965 sf of paved impervious area and restoring it with native salt marsh plantings (1,239 sf) and 1,774 sf of coastal beach resource area </a:t>
            </a:r>
          </a:p>
          <a:p>
            <a:pPr marL="384048" lvl="2" indent="0">
              <a:buNone/>
            </a:pPr>
            <a:r>
              <a:rPr lang="en-US" dirty="0"/>
              <a:t>Promotes Public engagement and recreational opportunities which is a strong feature for an ACEC, to develop a bond to help the public want to protect the resource.   </a:t>
            </a:r>
          </a:p>
          <a:p>
            <a:pPr lvl="2"/>
            <a:endParaRPr lang="en-US" dirty="0"/>
          </a:p>
          <a:p>
            <a:pPr lvl="2"/>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33215" y="2511188"/>
            <a:ext cx="3918221" cy="2938666"/>
          </a:xfrm>
          <a:prstGeom prst="rect">
            <a:avLst/>
          </a:prstGeom>
          <a:ln>
            <a:solidFill>
              <a:schemeClr val="accent1">
                <a:shade val="50000"/>
              </a:schemeClr>
            </a:solidFill>
          </a:ln>
        </p:spPr>
      </p:pic>
    </p:spTree>
    <p:extLst>
      <p:ext uri="{BB962C8B-B14F-4D97-AF65-F5344CB8AC3E}">
        <p14:creationId xmlns:p14="http://schemas.microsoft.com/office/powerpoint/2010/main" val="2335585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a:t>
            </a:r>
          </a:p>
        </p:txBody>
      </p:sp>
      <p:sp>
        <p:nvSpPr>
          <p:cNvPr id="3" name="Content Placeholder 2"/>
          <p:cNvSpPr>
            <a:spLocks noGrp="1"/>
          </p:cNvSpPr>
          <p:nvPr>
            <p:ph idx="1"/>
          </p:nvPr>
        </p:nvSpPr>
        <p:spPr>
          <a:xfrm>
            <a:off x="1097280" y="1845734"/>
            <a:ext cx="6662057" cy="4023360"/>
          </a:xfrm>
        </p:spPr>
        <p:txBody>
          <a:bodyPr/>
          <a:lstStyle/>
          <a:p>
            <a:r>
              <a:rPr lang="en-US" dirty="0"/>
              <a:t>Provides the community with a connection to the Saugus River Provides a connection to the neighborhood and businesses Better access to  the Boat Launch, Vitale Park and the MA DCR’s Rumney Marsh Recreation project. </a:t>
            </a:r>
          </a:p>
          <a:p>
            <a:pPr>
              <a:buFont typeface="Arial" panose="020B0604020202020204" pitchFamily="34" charset="0"/>
              <a:buChar char="•"/>
            </a:pPr>
            <a:r>
              <a:rPr lang="en-US" dirty="0"/>
              <a:t>Integrates the RiverWalk into the surrounding community,</a:t>
            </a:r>
          </a:p>
          <a:p>
            <a:pPr>
              <a:buFont typeface="Arial" panose="020B0604020202020204" pitchFamily="34" charset="0"/>
              <a:buChar char="•"/>
            </a:pPr>
            <a:r>
              <a:rPr lang="en-US" dirty="0"/>
              <a:t>Creates better access to the River, </a:t>
            </a:r>
          </a:p>
          <a:p>
            <a:pPr>
              <a:buFont typeface="Arial" panose="020B0604020202020204" pitchFamily="34" charset="0"/>
              <a:buChar char="•"/>
            </a:pPr>
            <a:r>
              <a:rPr lang="en-US" dirty="0"/>
              <a:t>Creates potential for growth, </a:t>
            </a:r>
          </a:p>
          <a:p>
            <a:pPr>
              <a:buFont typeface="Arial" panose="020B0604020202020204" pitchFamily="34" charset="0"/>
              <a:buChar char="•"/>
            </a:pPr>
            <a:r>
              <a:rPr lang="en-US" dirty="0"/>
              <a:t>May support to the Lobstering Industry.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337" y="2668694"/>
            <a:ext cx="3396343" cy="2377440"/>
          </a:xfrm>
          <a:prstGeom prst="rect">
            <a:avLst/>
          </a:prstGeom>
          <a:ln>
            <a:solidFill>
              <a:schemeClr val="tx2"/>
            </a:solidFill>
          </a:ln>
        </p:spPr>
      </p:pic>
    </p:spTree>
    <p:extLst>
      <p:ext uri="{BB962C8B-B14F-4D97-AF65-F5344CB8AC3E}">
        <p14:creationId xmlns:p14="http://schemas.microsoft.com/office/powerpoint/2010/main" val="406187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64" y="128510"/>
            <a:ext cx="10058400" cy="1033025"/>
          </a:xfrm>
        </p:spPr>
        <p:txBody>
          <a:bodyPr/>
          <a:lstStyle/>
          <a:p>
            <a:r>
              <a:rPr lang="en-US" dirty="0"/>
              <a:t>Potential Expansion</a:t>
            </a:r>
          </a:p>
        </p:txBody>
      </p:sp>
      <p:sp>
        <p:nvSpPr>
          <p:cNvPr id="3" name="Content Placeholder 2"/>
          <p:cNvSpPr>
            <a:spLocks noGrp="1"/>
          </p:cNvSpPr>
          <p:nvPr>
            <p:ph idx="1"/>
          </p:nvPr>
        </p:nvSpPr>
        <p:spPr>
          <a:xfrm>
            <a:off x="244664" y="1889322"/>
            <a:ext cx="5044028" cy="4023360"/>
          </a:xfrm>
        </p:spPr>
        <p:txBody>
          <a:bodyPr>
            <a:normAutofit lnSpcReduction="10000"/>
          </a:bodyPr>
          <a:lstStyle/>
          <a:p>
            <a:r>
              <a:rPr lang="en-US" dirty="0"/>
              <a:t>If funding can be identified, there is the potential for future phases of the project to include:</a:t>
            </a:r>
          </a:p>
          <a:p>
            <a:pPr>
              <a:buFont typeface="Wingdings" panose="05000000000000000000" pitchFamily="2" charset="2"/>
              <a:buChar char="v"/>
            </a:pPr>
            <a:r>
              <a:rPr lang="en-US" dirty="0"/>
              <a:t> An extension to the Route 107 Bridge</a:t>
            </a:r>
          </a:p>
          <a:p>
            <a:pPr>
              <a:buFont typeface="Wingdings" panose="05000000000000000000" pitchFamily="2" charset="2"/>
              <a:buChar char="v"/>
            </a:pPr>
            <a:r>
              <a:rPr lang="en-US" dirty="0"/>
              <a:t> An extension towards Lincoln Avenue</a:t>
            </a:r>
          </a:p>
          <a:p>
            <a:pPr>
              <a:buFont typeface="Wingdings" panose="05000000000000000000" pitchFamily="2" charset="2"/>
              <a:buChar char="v"/>
            </a:pPr>
            <a:r>
              <a:rPr lang="en-US" dirty="0"/>
              <a:t> Connections with bike routes such as the Northern Strand</a:t>
            </a:r>
          </a:p>
          <a:p>
            <a:pPr>
              <a:buFont typeface="Wingdings" panose="05000000000000000000" pitchFamily="2" charset="2"/>
              <a:buChar char="v"/>
            </a:pPr>
            <a:endParaRPr lang="en-US" dirty="0"/>
          </a:p>
          <a:p>
            <a:pPr marL="0" indent="0">
              <a:buNone/>
            </a:pPr>
            <a:r>
              <a:rPr lang="en-US" dirty="0"/>
              <a:t>These expansions have not been designed or studied and are not proposed, but are being presented for the potential of this project in the future if more funding can be identified. </a:t>
            </a:r>
          </a:p>
        </p:txBody>
      </p:sp>
      <p:pic>
        <p:nvPicPr>
          <p:cNvPr id="5" name="Picture 4">
            <a:extLst>
              <a:ext uri="{FF2B5EF4-FFF2-40B4-BE49-F238E27FC236}">
                <a16:creationId xmlns:a16="http://schemas.microsoft.com/office/drawing/2014/main" id="{D24D2DF8-403C-447C-A8F7-214BA3E7FA6C}"/>
              </a:ext>
            </a:extLst>
          </p:cNvPr>
          <p:cNvPicPr>
            <a:picLocks noChangeAspect="1"/>
          </p:cNvPicPr>
          <p:nvPr/>
        </p:nvPicPr>
        <p:blipFill>
          <a:blip r:embed="rId3"/>
          <a:stretch>
            <a:fillRect/>
          </a:stretch>
        </p:blipFill>
        <p:spPr>
          <a:xfrm>
            <a:off x="5483164" y="1556951"/>
            <a:ext cx="6708836" cy="4688102"/>
          </a:xfrm>
          <a:prstGeom prst="rect">
            <a:avLst/>
          </a:prstGeom>
        </p:spPr>
      </p:pic>
    </p:spTree>
    <p:extLst>
      <p:ext uri="{BB962C8B-B14F-4D97-AF65-F5344CB8AC3E}">
        <p14:creationId xmlns:p14="http://schemas.microsoft.com/office/powerpoint/2010/main" val="377398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60663" y="0"/>
            <a:ext cx="8991294" cy="6629400"/>
          </a:xfrm>
          <a:prstGeom prst="rect">
            <a:avLst/>
          </a:prstGeom>
          <a:blipFill dpi="0" rotWithShape="1">
            <a:blip r:embed="rId3">
              <a:alphaModFix amt="57000"/>
            </a:blip>
            <a:srcRect/>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p:nvPr>
        </p:nvSpPr>
        <p:spPr>
          <a:xfrm>
            <a:off x="1001745" y="588228"/>
            <a:ext cx="10058400" cy="1371184"/>
          </a:xfrm>
        </p:spPr>
        <p:txBody>
          <a:bodyPr/>
          <a:lstStyle/>
          <a:p>
            <a:pPr algn="ctr"/>
            <a:r>
              <a:rPr lang="en-US" sz="7200" dirty="0"/>
              <a:t>Thank you! </a:t>
            </a:r>
          </a:p>
        </p:txBody>
      </p:sp>
      <p:sp>
        <p:nvSpPr>
          <p:cNvPr id="2" name="TextBox 1"/>
          <p:cNvSpPr txBox="1"/>
          <p:nvPr/>
        </p:nvSpPr>
        <p:spPr>
          <a:xfrm>
            <a:off x="6146164" y="2281697"/>
            <a:ext cx="4451192" cy="3600986"/>
          </a:xfrm>
          <a:prstGeom prst="rect">
            <a:avLst/>
          </a:prstGeom>
          <a:noFill/>
        </p:spPr>
        <p:txBody>
          <a:bodyPr wrap="square" rtlCol="0">
            <a:spAutoFit/>
          </a:bodyPr>
          <a:lstStyle/>
          <a:p>
            <a:r>
              <a:rPr lang="en-US" sz="3600" dirty="0">
                <a:solidFill>
                  <a:schemeClr val="bg1"/>
                </a:solidFill>
              </a:rPr>
              <a:t>Questions ?</a:t>
            </a:r>
          </a:p>
          <a:p>
            <a:endParaRPr lang="en-US" sz="2400" dirty="0">
              <a:solidFill>
                <a:schemeClr val="bg1"/>
              </a:solidFill>
            </a:endParaRPr>
          </a:p>
          <a:p>
            <a:r>
              <a:rPr lang="en-US" sz="2400" dirty="0">
                <a:solidFill>
                  <a:schemeClr val="tx2"/>
                </a:solidFill>
              </a:rPr>
              <a:t>John B. McAllister, P.E.</a:t>
            </a:r>
          </a:p>
          <a:p>
            <a:r>
              <a:rPr lang="en-US" sz="2400" dirty="0">
                <a:solidFill>
                  <a:schemeClr val="tx2"/>
                </a:solidFill>
              </a:rPr>
              <a:t>Apex Companies, LLC</a:t>
            </a:r>
          </a:p>
          <a:p>
            <a:r>
              <a:rPr lang="en-US" sz="2400" dirty="0">
                <a:solidFill>
                  <a:schemeClr val="tx2"/>
                </a:solidFill>
              </a:rPr>
              <a:t>124 Watertown Street, Suite 3F</a:t>
            </a:r>
          </a:p>
          <a:p>
            <a:r>
              <a:rPr lang="en-US" sz="2400" dirty="0">
                <a:solidFill>
                  <a:schemeClr val="tx2"/>
                </a:solidFill>
              </a:rPr>
              <a:t>Watertown, MA 02472</a:t>
            </a:r>
          </a:p>
          <a:p>
            <a:r>
              <a:rPr lang="en-US" sz="2400" dirty="0">
                <a:solidFill>
                  <a:schemeClr val="tx2"/>
                </a:solidFill>
              </a:rPr>
              <a:t>617-936-9024</a:t>
            </a:r>
          </a:p>
          <a:p>
            <a:r>
              <a:rPr lang="en-US" sz="2400" dirty="0">
                <a:solidFill>
                  <a:schemeClr val="tx2"/>
                </a:solidFill>
              </a:rPr>
              <a:t>jmcallister@apexcos.com</a:t>
            </a:r>
          </a:p>
          <a:p>
            <a:pPr marL="742950" lvl="1" indent="-285750">
              <a:buFont typeface="Wingdings" panose="05000000000000000000" pitchFamily="2" charset="2"/>
              <a:buChar char="Ø"/>
            </a:pPr>
            <a:endParaRPr lang="en-US" sz="2400" dirty="0"/>
          </a:p>
        </p:txBody>
      </p:sp>
      <p:pic>
        <p:nvPicPr>
          <p:cNvPr id="4" name="Picture 3"/>
          <p:cNvPicPr>
            <a:picLocks noChangeAspect="1"/>
          </p:cNvPicPr>
          <p:nvPr/>
        </p:nvPicPr>
        <p:blipFill>
          <a:blip r:embed="rId4"/>
          <a:stretch>
            <a:fillRect/>
          </a:stretch>
        </p:blipFill>
        <p:spPr>
          <a:xfrm>
            <a:off x="835527" y="5530923"/>
            <a:ext cx="825136" cy="703521"/>
          </a:xfrm>
          <a:prstGeom prst="rect">
            <a:avLst/>
          </a:prstGeom>
        </p:spPr>
      </p:pic>
      <p:pic>
        <p:nvPicPr>
          <p:cNvPr id="6" name="Picture 5"/>
          <p:cNvPicPr>
            <a:picLocks noChangeAspect="1"/>
          </p:cNvPicPr>
          <p:nvPr/>
        </p:nvPicPr>
        <p:blipFill>
          <a:blip r:embed="rId5"/>
          <a:stretch>
            <a:fillRect/>
          </a:stretch>
        </p:blipFill>
        <p:spPr>
          <a:xfrm>
            <a:off x="10597356" y="5588236"/>
            <a:ext cx="701366" cy="703521"/>
          </a:xfrm>
          <a:prstGeom prst="rect">
            <a:avLst/>
          </a:prstGeom>
        </p:spPr>
      </p:pic>
    </p:spTree>
    <p:extLst>
      <p:ext uri="{BB962C8B-B14F-4D97-AF65-F5344CB8AC3E}">
        <p14:creationId xmlns:p14="http://schemas.microsoft.com/office/powerpoint/2010/main" val="328058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60663" y="0"/>
            <a:ext cx="8991294" cy="6629400"/>
          </a:xfrm>
          <a:prstGeom prst="rect">
            <a:avLst/>
          </a:prstGeom>
          <a:blipFill dpi="0" rotWithShape="1">
            <a:blip r:embed="rId3">
              <a:alphaModFix amt="57000"/>
            </a:blip>
            <a:srcRect/>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200" b="0" i="0" u="none" strike="noStrike" kern="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p:nvPr>
        </p:nvSpPr>
        <p:spPr>
          <a:xfrm>
            <a:off x="1001745" y="588228"/>
            <a:ext cx="10058400" cy="1371184"/>
          </a:xfrm>
        </p:spPr>
        <p:txBody>
          <a:bodyPr/>
          <a:lstStyle/>
          <a:p>
            <a:pPr algn="ctr"/>
            <a:r>
              <a:rPr lang="en-US" sz="7200" dirty="0"/>
              <a:t>Introduction &amp; Agenda</a:t>
            </a:r>
          </a:p>
        </p:txBody>
      </p:sp>
      <p:sp>
        <p:nvSpPr>
          <p:cNvPr id="2" name="TextBox 1"/>
          <p:cNvSpPr txBox="1"/>
          <p:nvPr/>
        </p:nvSpPr>
        <p:spPr>
          <a:xfrm>
            <a:off x="6387470" y="1959412"/>
            <a:ext cx="3670930" cy="3785652"/>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Purpose</a:t>
            </a:r>
          </a:p>
          <a:p>
            <a:pPr marL="285750" indent="-285750">
              <a:buFont typeface="Wingdings" panose="05000000000000000000" pitchFamily="2" charset="2"/>
              <a:buChar char="Ø"/>
            </a:pPr>
            <a:r>
              <a:rPr lang="en-US" sz="2400" dirty="0"/>
              <a:t>Project History</a:t>
            </a:r>
          </a:p>
          <a:p>
            <a:pPr marL="285750" indent="-285750">
              <a:buFont typeface="Wingdings" panose="05000000000000000000" pitchFamily="2" charset="2"/>
              <a:buChar char="Ø"/>
            </a:pPr>
            <a:r>
              <a:rPr lang="en-US" sz="2400" dirty="0"/>
              <a:t>Project Area</a:t>
            </a:r>
          </a:p>
          <a:p>
            <a:pPr marL="285750" indent="-285750">
              <a:buFont typeface="Wingdings" panose="05000000000000000000" pitchFamily="2" charset="2"/>
              <a:buChar char="Ø"/>
            </a:pPr>
            <a:r>
              <a:rPr lang="en-US" sz="2400" dirty="0"/>
              <a:t>Locations for Access</a:t>
            </a:r>
          </a:p>
          <a:p>
            <a:pPr marL="285750" indent="-285750">
              <a:buFont typeface="Wingdings" panose="05000000000000000000" pitchFamily="2" charset="2"/>
              <a:buChar char="Ø"/>
            </a:pPr>
            <a:r>
              <a:rPr lang="en-US" sz="2400" dirty="0"/>
              <a:t>Alternatives</a:t>
            </a:r>
          </a:p>
          <a:p>
            <a:pPr marL="285750" indent="-285750">
              <a:buFont typeface="Wingdings" panose="05000000000000000000" pitchFamily="2" charset="2"/>
              <a:buChar char="Ø"/>
            </a:pPr>
            <a:r>
              <a:rPr lang="en-US" sz="2400" dirty="0"/>
              <a:t>Proposed Project </a:t>
            </a:r>
          </a:p>
          <a:p>
            <a:pPr marL="285750" indent="-285750">
              <a:buFont typeface="Wingdings" panose="05000000000000000000" pitchFamily="2" charset="2"/>
              <a:buChar char="Ø"/>
            </a:pPr>
            <a:r>
              <a:rPr lang="en-US" sz="2400" dirty="0"/>
              <a:t>Benefits</a:t>
            </a:r>
          </a:p>
          <a:p>
            <a:pPr marL="285750" indent="-285750">
              <a:buFont typeface="Wingdings" panose="05000000000000000000" pitchFamily="2" charset="2"/>
              <a:buChar char="Ø"/>
            </a:pPr>
            <a:r>
              <a:rPr lang="en-US" sz="2400" dirty="0"/>
              <a:t>Environmental Impacts</a:t>
            </a:r>
          </a:p>
          <a:p>
            <a:pPr marL="285750" indent="-285750">
              <a:buFont typeface="Wingdings" panose="05000000000000000000" pitchFamily="2" charset="2"/>
              <a:buChar char="Ø"/>
            </a:pPr>
            <a:r>
              <a:rPr lang="en-US" sz="2400" dirty="0"/>
              <a:t>Benefits</a:t>
            </a:r>
          </a:p>
          <a:p>
            <a:pPr marL="285750" indent="-285750">
              <a:buFont typeface="Wingdings" panose="05000000000000000000" pitchFamily="2" charset="2"/>
              <a:buChar char="Ø"/>
            </a:pPr>
            <a:r>
              <a:rPr lang="en-US" sz="2400" dirty="0"/>
              <a:t>Conclusion</a:t>
            </a:r>
          </a:p>
        </p:txBody>
      </p:sp>
      <p:pic>
        <p:nvPicPr>
          <p:cNvPr id="4" name="Picture 3"/>
          <p:cNvPicPr>
            <a:picLocks noChangeAspect="1"/>
          </p:cNvPicPr>
          <p:nvPr/>
        </p:nvPicPr>
        <p:blipFill>
          <a:blip r:embed="rId4"/>
          <a:stretch>
            <a:fillRect/>
          </a:stretch>
        </p:blipFill>
        <p:spPr>
          <a:xfrm>
            <a:off x="835527" y="5530923"/>
            <a:ext cx="825136" cy="703521"/>
          </a:xfrm>
          <a:prstGeom prst="rect">
            <a:avLst/>
          </a:prstGeom>
        </p:spPr>
      </p:pic>
      <p:pic>
        <p:nvPicPr>
          <p:cNvPr id="6" name="Picture 5"/>
          <p:cNvPicPr>
            <a:picLocks noChangeAspect="1"/>
          </p:cNvPicPr>
          <p:nvPr/>
        </p:nvPicPr>
        <p:blipFill>
          <a:blip r:embed="rId5"/>
          <a:stretch>
            <a:fillRect/>
          </a:stretch>
        </p:blipFill>
        <p:spPr>
          <a:xfrm>
            <a:off x="10597356" y="5588236"/>
            <a:ext cx="701366" cy="703521"/>
          </a:xfrm>
          <a:prstGeom prst="rect">
            <a:avLst/>
          </a:prstGeom>
        </p:spPr>
      </p:pic>
    </p:spTree>
    <p:extLst>
      <p:ext uri="{BB962C8B-B14F-4D97-AF65-F5344CB8AC3E}">
        <p14:creationId xmlns:p14="http://schemas.microsoft.com/office/powerpoint/2010/main" val="140656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136468"/>
          </a:xfrm>
        </p:spPr>
        <p:txBody>
          <a:bodyPr/>
          <a:lstStyle/>
          <a:p>
            <a:r>
              <a:rPr lang="en-US" dirty="0"/>
              <a:t>Purpose</a:t>
            </a:r>
          </a:p>
        </p:txBody>
      </p:sp>
      <p:sp>
        <p:nvSpPr>
          <p:cNvPr id="11" name="Content Placeholder 10"/>
          <p:cNvSpPr>
            <a:spLocks noGrp="1"/>
          </p:cNvSpPr>
          <p:nvPr>
            <p:ph idx="1"/>
          </p:nvPr>
        </p:nvSpPr>
        <p:spPr>
          <a:xfrm>
            <a:off x="1097280" y="1750200"/>
            <a:ext cx="10058400" cy="4023360"/>
          </a:xfrm>
        </p:spPr>
        <p:txBody>
          <a:bodyPr>
            <a:normAutofit fontScale="92500" lnSpcReduction="20000"/>
          </a:bodyPr>
          <a:lstStyle/>
          <a:p>
            <a:r>
              <a:rPr lang="en-US" dirty="0"/>
              <a:t>This Project is presented by: </a:t>
            </a:r>
          </a:p>
          <a:p>
            <a:pPr>
              <a:buFont typeface="Wingdings" panose="05000000000000000000" pitchFamily="2" charset="2"/>
              <a:buChar char="q"/>
            </a:pPr>
            <a:r>
              <a:rPr lang="en-US" dirty="0"/>
              <a:t>The Town of Saugus </a:t>
            </a:r>
          </a:p>
          <a:p>
            <a:pPr>
              <a:buFont typeface="Wingdings" panose="05000000000000000000" pitchFamily="2" charset="2"/>
              <a:buChar char="q"/>
            </a:pPr>
            <a:r>
              <a:rPr lang="en-US" dirty="0"/>
              <a:t>Apex  Companies, LLC </a:t>
            </a:r>
          </a:p>
          <a:p>
            <a:pPr>
              <a:buFont typeface="Wingdings" panose="05000000000000000000" pitchFamily="2" charset="2"/>
              <a:buChar char="q"/>
            </a:pPr>
            <a:r>
              <a:rPr lang="en-US" dirty="0"/>
              <a:t>CR Associates, Inc. </a:t>
            </a:r>
          </a:p>
          <a:p>
            <a:pPr>
              <a:buFont typeface="Wingdings" panose="05000000000000000000" pitchFamily="2" charset="2"/>
              <a:buChar char="q"/>
            </a:pPr>
            <a:r>
              <a:rPr lang="en-US" dirty="0"/>
              <a:t>LEC Environmental, Inc. </a:t>
            </a:r>
          </a:p>
          <a:p>
            <a:pPr>
              <a:buFont typeface="Wingdings" panose="05000000000000000000" pitchFamily="2" charset="2"/>
              <a:buChar char="q"/>
            </a:pPr>
            <a:endParaRPr lang="en-US" dirty="0"/>
          </a:p>
          <a:p>
            <a:pPr>
              <a:buFont typeface="Wingdings" panose="05000000000000000000" pitchFamily="2" charset="2"/>
              <a:buChar char="v"/>
            </a:pPr>
            <a:r>
              <a:rPr lang="en-US" dirty="0"/>
              <a:t>Funding provided by the Massachusetts Seaport Economic Council to lay out, plan and commence design of a pedestrian path along the Saugus River banks </a:t>
            </a:r>
          </a:p>
          <a:p>
            <a:pPr>
              <a:buFont typeface="Wingdings" panose="05000000000000000000" pitchFamily="2" charset="2"/>
              <a:buChar char="v"/>
            </a:pPr>
            <a:r>
              <a:rPr lang="en-US" dirty="0"/>
              <a:t>Provide improved waterside access to the Public</a:t>
            </a:r>
          </a:p>
          <a:p>
            <a:pPr>
              <a:buFont typeface="Wingdings" panose="05000000000000000000" pitchFamily="2" charset="2"/>
              <a:buChar char="v"/>
            </a:pPr>
            <a:r>
              <a:rPr lang="en-US" dirty="0"/>
              <a:t>Promote and encourage visitors and commercial activity along the River</a:t>
            </a:r>
          </a:p>
          <a:p>
            <a:pPr>
              <a:buFont typeface="Wingdings" panose="05000000000000000000" pitchFamily="2" charset="2"/>
              <a:buChar char="v"/>
            </a:pPr>
            <a:r>
              <a:rPr lang="en-US" dirty="0"/>
              <a:t>Provide for a safe pedestrian crossing to the DCR’s restoration of the Rumney Marsh ACEC</a:t>
            </a:r>
          </a:p>
        </p:txBody>
      </p:sp>
      <p:pic>
        <p:nvPicPr>
          <p:cNvPr id="4" name="Picture 3"/>
          <p:cNvPicPr>
            <a:picLocks noChangeAspect="1"/>
          </p:cNvPicPr>
          <p:nvPr/>
        </p:nvPicPr>
        <p:blipFill>
          <a:blip r:embed="rId3"/>
          <a:stretch>
            <a:fillRect/>
          </a:stretch>
        </p:blipFill>
        <p:spPr>
          <a:xfrm>
            <a:off x="385151" y="5564160"/>
            <a:ext cx="825136" cy="703521"/>
          </a:xfrm>
          <a:prstGeom prst="rect">
            <a:avLst/>
          </a:prstGeom>
        </p:spPr>
      </p:pic>
      <p:pic>
        <p:nvPicPr>
          <p:cNvPr id="5" name="Picture 4"/>
          <p:cNvPicPr>
            <a:picLocks noChangeAspect="1"/>
          </p:cNvPicPr>
          <p:nvPr/>
        </p:nvPicPr>
        <p:blipFill>
          <a:blip r:embed="rId4"/>
          <a:stretch>
            <a:fillRect/>
          </a:stretch>
        </p:blipFill>
        <p:spPr>
          <a:xfrm>
            <a:off x="10597356" y="5588236"/>
            <a:ext cx="701366" cy="7035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9533" y="769608"/>
            <a:ext cx="3866147" cy="2899610"/>
          </a:xfrm>
          <a:prstGeom prst="rect">
            <a:avLst/>
          </a:prstGeom>
          <a:ln>
            <a:solidFill>
              <a:schemeClr val="tx2"/>
            </a:solidFill>
          </a:ln>
        </p:spPr>
      </p:pic>
    </p:spTree>
    <p:extLst>
      <p:ext uri="{BB962C8B-B14F-4D97-AF65-F5344CB8AC3E}">
        <p14:creationId xmlns:p14="http://schemas.microsoft.com/office/powerpoint/2010/main" val="386121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History</a:t>
            </a:r>
          </a:p>
        </p:txBody>
      </p:sp>
      <p:sp>
        <p:nvSpPr>
          <p:cNvPr id="3" name="Content Placeholder 2"/>
          <p:cNvSpPr>
            <a:spLocks noGrp="1"/>
          </p:cNvSpPr>
          <p:nvPr>
            <p:ph idx="1"/>
          </p:nvPr>
        </p:nvSpPr>
        <p:spPr>
          <a:xfrm>
            <a:off x="1097281" y="1845734"/>
            <a:ext cx="6843562" cy="4023360"/>
          </a:xfrm>
        </p:spPr>
        <p:txBody>
          <a:bodyPr>
            <a:normAutofit fontScale="92500" lnSpcReduction="10000"/>
          </a:bodyPr>
          <a:lstStyle/>
          <a:p>
            <a:r>
              <a:rPr lang="en-US" dirty="0"/>
              <a:t>The first iron mill in the United States, the Saugus Ironworks, was established on the banks of the Saugus River in the 1600’s</a:t>
            </a:r>
          </a:p>
          <a:p>
            <a:r>
              <a:rPr lang="en-US" dirty="0"/>
              <a:t>Home to a small fleet of lobstermen </a:t>
            </a:r>
          </a:p>
          <a:p>
            <a:r>
              <a:rPr lang="en-US" dirty="0"/>
              <a:t>In 2013, the Towns’ EDC held public planning sessions that resulted in a common shared vision of the need to create a Riverwalk</a:t>
            </a:r>
          </a:p>
          <a:p>
            <a:r>
              <a:rPr lang="en-US" dirty="0"/>
              <a:t>The 2014 Massachusetts Environmental Bond Bill contained a line item of $1,750,000 for “Waterfront Improvements in the Town of Saugus</a:t>
            </a:r>
          </a:p>
          <a:p>
            <a:r>
              <a:rPr lang="en-US" dirty="0"/>
              <a:t>In 2016, The Town of Saugus received funding from Seaport Economic Council to create a local maritime economic development plan for the RiverWalk</a:t>
            </a:r>
          </a:p>
          <a:p>
            <a:r>
              <a:rPr lang="en-US" dirty="0"/>
              <a:t>Recently, Town Meeting overwhelmingly approved local match funds for the project</a:t>
            </a:r>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197" y="792269"/>
            <a:ext cx="360045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619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527"/>
            <a:ext cx="3200400" cy="861862"/>
          </a:xfrm>
        </p:spPr>
        <p:txBody>
          <a:bodyPr anchor="t"/>
          <a:lstStyle/>
          <a:p>
            <a:r>
              <a:rPr lang="en-US" dirty="0"/>
              <a:t>Project Area</a:t>
            </a:r>
          </a:p>
        </p:txBody>
      </p:sp>
      <p:sp>
        <p:nvSpPr>
          <p:cNvPr id="7" name="Text Placeholder 6"/>
          <p:cNvSpPr>
            <a:spLocks noGrp="1"/>
          </p:cNvSpPr>
          <p:nvPr>
            <p:ph type="body" sz="half" idx="2"/>
          </p:nvPr>
        </p:nvSpPr>
        <p:spPr>
          <a:xfrm>
            <a:off x="457200" y="1812759"/>
            <a:ext cx="3637128" cy="3717190"/>
          </a:xfrm>
        </p:spPr>
        <p:txBody>
          <a:bodyPr anchor="t">
            <a:normAutofit/>
          </a:bodyPr>
          <a:lstStyle/>
          <a:p>
            <a:r>
              <a:rPr lang="en-US" sz="2000" dirty="0"/>
              <a:t>The Saugus River is an Outstanding Resource Water and separates Saugus from Lynn</a:t>
            </a:r>
          </a:p>
          <a:p>
            <a:r>
              <a:rPr lang="en-US" sz="2000" dirty="0"/>
              <a:t>The project area is part of the Rumney Marsh Area of Critical Environmental Concern</a:t>
            </a:r>
          </a:p>
        </p:txBody>
      </p:sp>
      <p:pic>
        <p:nvPicPr>
          <p:cNvPr id="5" name="Picture 4">
            <a:extLst>
              <a:ext uri="{FF2B5EF4-FFF2-40B4-BE49-F238E27FC236}">
                <a16:creationId xmlns:a16="http://schemas.microsoft.com/office/drawing/2014/main" id="{D2BE98D6-2922-45C2-A396-ACCF3F8D1F91}"/>
              </a:ext>
            </a:extLst>
          </p:cNvPr>
          <p:cNvPicPr>
            <a:picLocks noChangeAspect="1"/>
          </p:cNvPicPr>
          <p:nvPr/>
        </p:nvPicPr>
        <p:blipFill>
          <a:blip r:embed="rId3"/>
          <a:stretch>
            <a:fillRect/>
          </a:stretch>
        </p:blipFill>
        <p:spPr>
          <a:xfrm>
            <a:off x="4133872" y="280902"/>
            <a:ext cx="8058128" cy="6296195"/>
          </a:xfrm>
          <a:prstGeom prst="rect">
            <a:avLst/>
          </a:prstGeom>
        </p:spPr>
      </p:pic>
    </p:spTree>
    <p:extLst>
      <p:ext uri="{BB962C8B-B14F-4D97-AF65-F5344CB8AC3E}">
        <p14:creationId xmlns:p14="http://schemas.microsoft.com/office/powerpoint/2010/main" val="409576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835" y="849512"/>
            <a:ext cx="7789598" cy="5193065"/>
          </a:xfrm>
          <a:prstGeom prst="rect">
            <a:avLst/>
          </a:prstGeom>
        </p:spPr>
      </p:pic>
      <p:sp>
        <p:nvSpPr>
          <p:cNvPr id="2" name="Title 1"/>
          <p:cNvSpPr>
            <a:spLocks noGrp="1"/>
          </p:cNvSpPr>
          <p:nvPr>
            <p:ph type="title"/>
          </p:nvPr>
        </p:nvSpPr>
        <p:spPr>
          <a:xfrm>
            <a:off x="457200" y="418581"/>
            <a:ext cx="3200400" cy="861862"/>
          </a:xfrm>
        </p:spPr>
        <p:txBody>
          <a:bodyPr anchor="t"/>
          <a:lstStyle/>
          <a:p>
            <a:r>
              <a:rPr lang="en-US" dirty="0"/>
              <a:t>Project Area</a:t>
            </a:r>
          </a:p>
        </p:txBody>
      </p:sp>
      <p:sp>
        <p:nvSpPr>
          <p:cNvPr id="7" name="Text Placeholder 6"/>
          <p:cNvSpPr>
            <a:spLocks noGrp="1"/>
          </p:cNvSpPr>
          <p:nvPr>
            <p:ph type="body" sz="half" idx="2"/>
          </p:nvPr>
        </p:nvSpPr>
        <p:spPr>
          <a:xfrm>
            <a:off x="457200" y="999623"/>
            <a:ext cx="3637128" cy="5858377"/>
          </a:xfrm>
        </p:spPr>
        <p:txBody>
          <a:bodyPr anchor="t">
            <a:normAutofit/>
          </a:bodyPr>
          <a:lstStyle/>
          <a:p>
            <a:r>
              <a:rPr lang="en-US" sz="2000" dirty="0"/>
              <a:t>The proposed RiverWalk extending from the State Route 107 Bridge to the vicinity of the public boat ramp on Ballard Street. </a:t>
            </a:r>
          </a:p>
          <a:p>
            <a:endParaRPr lang="en-US" sz="2000" dirty="0"/>
          </a:p>
          <a:p>
            <a:pPr>
              <a:lnSpc>
                <a:spcPts val="1700"/>
              </a:lnSpc>
            </a:pPr>
            <a:r>
              <a:rPr lang="en-US" sz="2000" dirty="0"/>
              <a:t>Wetland Resource Areas include:</a:t>
            </a:r>
          </a:p>
          <a:p>
            <a:pPr>
              <a:lnSpc>
                <a:spcPts val="1500"/>
              </a:lnSpc>
            </a:pPr>
            <a:r>
              <a:rPr lang="en-US" sz="2000" dirty="0"/>
              <a:t>- Riverfront Area</a:t>
            </a:r>
          </a:p>
          <a:p>
            <a:pPr>
              <a:lnSpc>
                <a:spcPts val="1500"/>
              </a:lnSpc>
            </a:pPr>
            <a:r>
              <a:rPr lang="en-US" sz="2000" dirty="0"/>
              <a:t>- Salt Marsh</a:t>
            </a:r>
          </a:p>
          <a:p>
            <a:pPr>
              <a:lnSpc>
                <a:spcPct val="100000"/>
              </a:lnSpc>
              <a:spcBef>
                <a:spcPts val="600"/>
              </a:spcBef>
              <a:spcAft>
                <a:spcPts val="600"/>
              </a:spcAft>
            </a:pPr>
            <a:r>
              <a:rPr lang="en-US" sz="2000" dirty="0"/>
              <a:t>- Land Subject to Coastal Storm Flowage (LSCSF)</a:t>
            </a:r>
          </a:p>
          <a:p>
            <a:pPr>
              <a:lnSpc>
                <a:spcPts val="1500"/>
              </a:lnSpc>
            </a:pPr>
            <a:r>
              <a:rPr lang="en-US" sz="2000" dirty="0"/>
              <a:t>- Land Containing Shellfish</a:t>
            </a:r>
          </a:p>
          <a:p>
            <a:pPr>
              <a:lnSpc>
                <a:spcPts val="1500"/>
              </a:lnSpc>
            </a:pPr>
            <a:r>
              <a:rPr lang="en-US" sz="2000" dirty="0"/>
              <a:t>- Bank</a:t>
            </a:r>
          </a:p>
          <a:p>
            <a:pPr>
              <a:lnSpc>
                <a:spcPts val="1500"/>
              </a:lnSpc>
            </a:pPr>
            <a:r>
              <a:rPr lang="en-US" sz="2000" dirty="0"/>
              <a:t>- Coastal Bank</a:t>
            </a:r>
          </a:p>
          <a:p>
            <a:pPr>
              <a:lnSpc>
                <a:spcPts val="1500"/>
              </a:lnSpc>
            </a:pPr>
            <a:r>
              <a:rPr lang="en-US" sz="2000" dirty="0"/>
              <a:t>- Land Under the Ocean</a:t>
            </a:r>
          </a:p>
          <a:p>
            <a:pPr>
              <a:lnSpc>
                <a:spcPts val="1500"/>
              </a:lnSpc>
            </a:pPr>
            <a:r>
              <a:rPr lang="en-US" sz="2000" dirty="0"/>
              <a:t>- 100-foot Buffer Zone</a:t>
            </a:r>
          </a:p>
          <a:p>
            <a:pPr marL="285750" indent="-285750">
              <a:buFontTx/>
              <a:buChar char="-"/>
            </a:pPr>
            <a:endParaRPr lang="en-US" dirty="0"/>
          </a:p>
        </p:txBody>
      </p:sp>
    </p:spTree>
    <p:extLst>
      <p:ext uri="{BB962C8B-B14F-4D97-AF65-F5344CB8AC3E}">
        <p14:creationId xmlns:p14="http://schemas.microsoft.com/office/powerpoint/2010/main" val="225825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Locations for points of public access</a:t>
            </a:r>
          </a:p>
        </p:txBody>
      </p:sp>
      <p:sp>
        <p:nvSpPr>
          <p:cNvPr id="6" name="Content Placeholder 5"/>
          <p:cNvSpPr>
            <a:spLocks noGrp="1"/>
          </p:cNvSpPr>
          <p:nvPr>
            <p:ph idx="1"/>
          </p:nvPr>
        </p:nvSpPr>
        <p:spPr>
          <a:xfrm>
            <a:off x="1097281" y="1845734"/>
            <a:ext cx="4998720" cy="4023360"/>
          </a:xfrm>
        </p:spPr>
        <p:txBody>
          <a:bodyPr/>
          <a:lstStyle/>
          <a:p>
            <a:r>
              <a:rPr lang="en-US" dirty="0"/>
              <a:t>There are currently two locations along the </a:t>
            </a:r>
            <a:r>
              <a:rPr lang="en-US" dirty="0" err="1"/>
              <a:t>RiverWalk</a:t>
            </a:r>
            <a:r>
              <a:rPr lang="en-US" dirty="0"/>
              <a:t> route that provide public access to the River’s edge:</a:t>
            </a:r>
          </a:p>
          <a:p>
            <a:pPr lvl="1"/>
            <a:r>
              <a:rPr lang="en-US" dirty="0"/>
              <a:t>The Town Public landing at the northernmost edge of the Riverwalk</a:t>
            </a:r>
          </a:p>
          <a:p>
            <a:pPr lvl="1"/>
            <a:r>
              <a:rPr lang="en-US" dirty="0"/>
              <a:t>Vitale Park, which is roughly midway of the proposed Riverwalk. </a:t>
            </a:r>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848" y="1845734"/>
            <a:ext cx="3227832" cy="2420874"/>
          </a:xfrm>
          <a:prstGeom prst="rect">
            <a:avLst/>
          </a:prstGeom>
          <a:ln>
            <a:solidFill>
              <a:schemeClr val="tx2"/>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9185" y="3815840"/>
            <a:ext cx="3674075" cy="2755556"/>
          </a:xfrm>
          <a:prstGeom prst="rect">
            <a:avLst/>
          </a:prstGeom>
          <a:ln>
            <a:solidFill>
              <a:schemeClr val="tx2"/>
            </a:solidFill>
          </a:ln>
        </p:spPr>
      </p:pic>
      <p:pic>
        <p:nvPicPr>
          <p:cNvPr id="3" name="Picture 2">
            <a:extLst>
              <a:ext uri="{FF2B5EF4-FFF2-40B4-BE49-F238E27FC236}">
                <a16:creationId xmlns:a16="http://schemas.microsoft.com/office/drawing/2014/main" id="{69109F45-3D4D-4FC4-A1C9-5FF560BDF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976" y="3815840"/>
            <a:ext cx="3674076" cy="2755557"/>
          </a:xfrm>
          <a:prstGeom prst="rect">
            <a:avLst/>
          </a:prstGeom>
        </p:spPr>
      </p:pic>
    </p:spTree>
    <p:extLst>
      <p:ext uri="{BB962C8B-B14F-4D97-AF65-F5344CB8AC3E}">
        <p14:creationId xmlns:p14="http://schemas.microsoft.com/office/powerpoint/2010/main" val="2065032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624" y="341637"/>
            <a:ext cx="10058400" cy="1450757"/>
          </a:xfrm>
        </p:spPr>
        <p:txBody>
          <a:bodyPr/>
          <a:lstStyle/>
          <a:p>
            <a:r>
              <a:rPr lang="en-US" dirty="0"/>
              <a:t>RiverWalk Alternatives Overview</a:t>
            </a:r>
          </a:p>
        </p:txBody>
      </p:sp>
      <p:sp>
        <p:nvSpPr>
          <p:cNvPr id="5" name="Content Placeholder 4"/>
          <p:cNvSpPr>
            <a:spLocks noGrp="1"/>
          </p:cNvSpPr>
          <p:nvPr>
            <p:ph idx="1"/>
          </p:nvPr>
        </p:nvSpPr>
        <p:spPr>
          <a:xfrm>
            <a:off x="426720" y="1792394"/>
            <a:ext cx="10058400" cy="4023360"/>
          </a:xfrm>
        </p:spPr>
        <p:txBody>
          <a:bodyPr>
            <a:normAutofit/>
          </a:bodyPr>
          <a:lstStyle/>
          <a:p>
            <a:pPr marL="0" indent="0">
              <a:buNone/>
            </a:pPr>
            <a:r>
              <a:rPr lang="en-US" dirty="0"/>
              <a:t>The feasibility study looked at four different alternatives for the RiverWalk. The creation of the Saugus RiverWalk was judged as to its level of success by several key outcomes: </a:t>
            </a:r>
          </a:p>
          <a:p>
            <a:pPr lvl="1"/>
            <a:r>
              <a:rPr lang="en-US" dirty="0"/>
              <a:t>The degree of greater public access to the river; </a:t>
            </a:r>
          </a:p>
          <a:p>
            <a:pPr lvl="1"/>
            <a:r>
              <a:rPr lang="en-US" dirty="0"/>
              <a:t>The degree and quality of  new private investment spurred on by the introduction of the RiverWalk in conjunction with the Waterfront Overlay;</a:t>
            </a:r>
          </a:p>
          <a:p>
            <a:pPr lvl="1"/>
            <a:r>
              <a:rPr lang="en-US" dirty="0"/>
              <a:t>The growth in visitor/tourism traffic;</a:t>
            </a:r>
          </a:p>
          <a:p>
            <a:pPr lvl="1"/>
            <a:r>
              <a:rPr lang="en-US" dirty="0"/>
              <a:t>The growth of hospitality related enterprises;</a:t>
            </a:r>
          </a:p>
          <a:p>
            <a:pPr lvl="1"/>
            <a:r>
              <a:rPr lang="en-US" dirty="0"/>
              <a:t>Commercial and financial support of the Town’s core lobstering industry.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6557" y="3125894"/>
            <a:ext cx="4023361" cy="3017520"/>
          </a:xfrm>
          <a:prstGeom prst="rect">
            <a:avLst/>
          </a:prstGeom>
          <a:ln>
            <a:solidFill>
              <a:schemeClr val="tx2"/>
            </a:solidFill>
          </a:ln>
        </p:spPr>
      </p:pic>
    </p:spTree>
    <p:extLst>
      <p:ext uri="{BB962C8B-B14F-4D97-AF65-F5344CB8AC3E}">
        <p14:creationId xmlns:p14="http://schemas.microsoft.com/office/powerpoint/2010/main" val="3387657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59" y="286603"/>
            <a:ext cx="11614245" cy="600501"/>
          </a:xfrm>
        </p:spPr>
        <p:txBody>
          <a:bodyPr>
            <a:normAutofit fontScale="90000"/>
          </a:bodyPr>
          <a:lstStyle/>
          <a:p>
            <a:r>
              <a:rPr lang="en-US" sz="3200" dirty="0"/>
              <a:t>A RiverWalk Focused within the Town Right of Way and On Town Properties</a:t>
            </a:r>
          </a:p>
        </p:txBody>
      </p:sp>
      <p:sp>
        <p:nvSpPr>
          <p:cNvPr id="3" name="Content Placeholder 2"/>
          <p:cNvSpPr>
            <a:spLocks noGrp="1"/>
          </p:cNvSpPr>
          <p:nvPr>
            <p:ph idx="1"/>
          </p:nvPr>
        </p:nvSpPr>
        <p:spPr>
          <a:xfrm>
            <a:off x="1078173" y="887104"/>
            <a:ext cx="9949218" cy="938409"/>
          </a:xfrm>
        </p:spPr>
        <p:txBody>
          <a:bodyPr>
            <a:normAutofit/>
          </a:bodyPr>
          <a:lstStyle/>
          <a:p>
            <a:r>
              <a:rPr lang="en-US" dirty="0"/>
              <a:t>This preferred alternative, would keep the RiverWalk entirely along the Town properties and within the Town Rights of Way</a:t>
            </a:r>
          </a:p>
        </p:txBody>
      </p:sp>
      <p:sp>
        <p:nvSpPr>
          <p:cNvPr id="5" name="TextBox 4"/>
          <p:cNvSpPr txBox="1"/>
          <p:nvPr/>
        </p:nvSpPr>
        <p:spPr>
          <a:xfrm>
            <a:off x="8001016" y="2426014"/>
            <a:ext cx="4034466" cy="2031325"/>
          </a:xfrm>
          <a:prstGeom prst="rect">
            <a:avLst/>
          </a:prstGeom>
          <a:noFill/>
        </p:spPr>
        <p:txBody>
          <a:bodyPr wrap="square" rtlCol="0">
            <a:spAutoFit/>
          </a:bodyPr>
          <a:lstStyle/>
          <a:p>
            <a:pPr lvl="1"/>
            <a:r>
              <a:rPr lang="en-US" b="1" dirty="0"/>
              <a:t>Permitting:</a:t>
            </a:r>
            <a:r>
              <a:rPr lang="en-US" dirty="0"/>
              <a:t> More Straightforward</a:t>
            </a:r>
          </a:p>
          <a:p>
            <a:pPr lvl="1"/>
            <a:r>
              <a:rPr lang="en-US" b="1" dirty="0"/>
              <a:t>Design and Construction: </a:t>
            </a:r>
            <a:r>
              <a:rPr lang="en-US" dirty="0"/>
              <a:t>Straightforward</a:t>
            </a:r>
            <a:r>
              <a:rPr lang="en-US" b="1" dirty="0"/>
              <a:t> </a:t>
            </a:r>
            <a:endParaRPr lang="en-US" dirty="0"/>
          </a:p>
          <a:p>
            <a:pPr lvl="1"/>
            <a:r>
              <a:rPr lang="en-US" b="1" dirty="0"/>
              <a:t>Community integration: </a:t>
            </a:r>
            <a:r>
              <a:rPr lang="en-US" dirty="0"/>
              <a:t>Provides better access to the River  by enhancing current features</a:t>
            </a:r>
          </a:p>
          <a:p>
            <a:endParaRPr lang="en-US" dirty="0"/>
          </a:p>
        </p:txBody>
      </p:sp>
      <p:pic>
        <p:nvPicPr>
          <p:cNvPr id="6" name="Picture 5">
            <a:extLst>
              <a:ext uri="{FF2B5EF4-FFF2-40B4-BE49-F238E27FC236}">
                <a16:creationId xmlns:a16="http://schemas.microsoft.com/office/drawing/2014/main" id="{E967E531-C626-4FBB-92BC-BEBCAA359590}"/>
              </a:ext>
            </a:extLst>
          </p:cNvPr>
          <p:cNvPicPr>
            <a:picLocks noChangeAspect="1"/>
          </p:cNvPicPr>
          <p:nvPr/>
        </p:nvPicPr>
        <p:blipFill>
          <a:blip r:embed="rId3"/>
          <a:stretch>
            <a:fillRect/>
          </a:stretch>
        </p:blipFill>
        <p:spPr>
          <a:xfrm>
            <a:off x="245380" y="1487605"/>
            <a:ext cx="8229860" cy="5309110"/>
          </a:xfrm>
          <a:prstGeom prst="rect">
            <a:avLst/>
          </a:prstGeom>
        </p:spPr>
      </p:pic>
    </p:spTree>
    <p:extLst>
      <p:ext uri="{BB962C8B-B14F-4D97-AF65-F5344CB8AC3E}">
        <p14:creationId xmlns:p14="http://schemas.microsoft.com/office/powerpoint/2010/main" val="323814821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6F73AF24F3A346816018D04E3CA8B0" ma:contentTypeVersion="18" ma:contentTypeDescription="Create a new document." ma:contentTypeScope="" ma:versionID="1117424d3e02d22f736c8383496a2df4">
  <xsd:schema xmlns:xsd="http://www.w3.org/2001/XMLSchema" xmlns:xs="http://www.w3.org/2001/XMLSchema" xmlns:p="http://schemas.microsoft.com/office/2006/metadata/properties" xmlns:ns1="http://schemas.microsoft.com/sharepoint/v3" xmlns:ns2="a11ec687-d075-41de-89f9-d2068c7db170" xmlns:ns3="9cb75350-7de5-4dde-934b-b30d684584f9" xmlns:ns4="http://schemas.microsoft.com/sharepoint/v4" targetNamespace="http://schemas.microsoft.com/office/2006/metadata/properties" ma:root="true" ma:fieldsID="105f9647c1c881eca2b720949dbc2ba9" ns1:_="" ns2:_="" ns3:_="" ns4:_="">
    <xsd:import namespace="http://schemas.microsoft.com/sharepoint/v3"/>
    <xsd:import namespace="a11ec687-d075-41de-89f9-d2068c7db170"/>
    <xsd:import namespace="9cb75350-7de5-4dde-934b-b30d684584f9"/>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11ec687-d075-41de-89f9-d2068c7db17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b75350-7de5-4dde-934b-b30d684584f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FB928C7-2343-43E9-B0DB-AEFFE67E2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1ec687-d075-41de-89f9-d2068c7db170"/>
    <ds:schemaRef ds:uri="9cb75350-7de5-4dde-934b-b30d684584f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11A50E-B221-4B64-8D63-2B4BCF546289}">
  <ds:schemaRefs>
    <ds:schemaRef ds:uri="http://schemas.microsoft.com/sharepoint/v3/contenttype/forms"/>
  </ds:schemaRefs>
</ds:datastoreItem>
</file>

<file path=customXml/itemProps3.xml><?xml version="1.0" encoding="utf-8"?>
<ds:datastoreItem xmlns:ds="http://schemas.openxmlformats.org/officeDocument/2006/customXml" ds:itemID="{AB276DA2-D112-45C8-A78E-287DBFCA9902}">
  <ds:schemaRefs>
    <ds:schemaRef ds:uri="http://purl.org/dc/elements/1.1/"/>
    <ds:schemaRef ds:uri="eeab0237-45a8-49ac-b34a-98cc05bdfe29"/>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9213f591-81dd-4651-aea2-3efcce71986f"/>
    <ds:schemaRef ds:uri="http://www.w3.org/XML/1998/namespace"/>
    <ds:schemaRef ds:uri="http://purl.org/dc/dcmitype/"/>
    <ds:schemaRef ds:uri="http://schemas.microsoft.com/sharepoint/v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3680</TotalTime>
  <Words>2535</Words>
  <Application>Microsoft Office PowerPoint</Application>
  <PresentationFormat>Widescreen</PresentationFormat>
  <Paragraphs>177</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Retrospect</vt:lpstr>
      <vt:lpstr>SAUGUS RIVERWALK  NOTICE OF INTENT APPLICATION</vt:lpstr>
      <vt:lpstr>Introduction &amp; Agenda</vt:lpstr>
      <vt:lpstr>Purpose</vt:lpstr>
      <vt:lpstr>Project History</vt:lpstr>
      <vt:lpstr>Project Area</vt:lpstr>
      <vt:lpstr>Project Area</vt:lpstr>
      <vt:lpstr>Locations for points of public access</vt:lpstr>
      <vt:lpstr>RiverWalk Alternatives Overview</vt:lpstr>
      <vt:lpstr>A RiverWalk Focused within the Town Right of Way and On Town Properties</vt:lpstr>
      <vt:lpstr>Proposed RiverWalk – The Boat Launch</vt:lpstr>
      <vt:lpstr>Proposed RiverWalk – The Boat Launch</vt:lpstr>
      <vt:lpstr>Proposed RiverWalk – Ballard Street </vt:lpstr>
      <vt:lpstr>Proposed RiverWalk – Connection with the Rumney Marsh Area</vt:lpstr>
      <vt:lpstr>Proposed RiverWalk – Salt Marsh</vt:lpstr>
      <vt:lpstr>Environmental Impacts and Benefits</vt:lpstr>
      <vt:lpstr>Benefits</vt:lpstr>
      <vt:lpstr>Potential Expansion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Young</dc:creator>
  <cp:lastModifiedBy>John McAllister</cp:lastModifiedBy>
  <cp:revision>53</cp:revision>
  <dcterms:created xsi:type="dcterms:W3CDTF">2016-11-21T14:29:20Z</dcterms:created>
  <dcterms:modified xsi:type="dcterms:W3CDTF">2020-09-10T16:21:58Z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ct Year">
    <vt:lpwstr>1;#2016|bf31069e-ed30-4036-8561-9c6d6c496f08</vt:lpwstr>
  </property>
  <property fmtid="{D5CDD505-2E9C-101B-9397-08002B2CF9AE}" pid="3" name="ContentTypeId">
    <vt:lpwstr>0x010100F16F73AF24F3A346816018D04E3CA8B0</vt:lpwstr>
  </property>
  <property fmtid="{D5CDD505-2E9C-101B-9397-08002B2CF9AE}" pid="4" name="TaxCatchAll">
    <vt:lpwstr>1;#2016|bf31069e-ed30-4036-8561-9c6d6c496f08</vt:lpwstr>
  </property>
  <property fmtid="{D5CDD505-2E9C-101B-9397-08002B2CF9AE}" pid="5" name="dc15ac50627f4a329133a123cd87e7e1">
    <vt:lpwstr>2016|bf31069e-ed30-4036-8561-9c6d6c496f08</vt:lpwstr>
  </property>
</Properties>
</file>