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22" r:id="rId2"/>
    <p:sldId id="506" r:id="rId3"/>
    <p:sldId id="505" r:id="rId4"/>
    <p:sldId id="404" r:id="rId5"/>
    <p:sldId id="507" r:id="rId6"/>
    <p:sldId id="361" r:id="rId7"/>
    <p:sldId id="375" r:id="rId8"/>
    <p:sldId id="508" r:id="rId9"/>
    <p:sldId id="510" r:id="rId10"/>
    <p:sldId id="511" r:id="rId11"/>
    <p:sldId id="512" r:id="rId12"/>
    <p:sldId id="427" r:id="rId13"/>
    <p:sldId id="513" r:id="rId14"/>
    <p:sldId id="515" r:id="rId15"/>
    <p:sldId id="514" r:id="rId16"/>
    <p:sldId id="517" r:id="rId17"/>
    <p:sldId id="520" r:id="rId18"/>
    <p:sldId id="523" r:id="rId19"/>
    <p:sldId id="524" r:id="rId20"/>
    <p:sldId id="525" r:id="rId21"/>
    <p:sldId id="526" r:id="rId22"/>
    <p:sldId id="527" r:id="rId23"/>
    <p:sldId id="528" r:id="rId24"/>
    <p:sldId id="529" r:id="rId25"/>
    <p:sldId id="530" r:id="rId26"/>
    <p:sldId id="531" r:id="rId27"/>
    <p:sldId id="522" r:id="rId28"/>
    <p:sldId id="519" r:id="rId29"/>
    <p:sldId id="53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userDrawn="1">
          <p15:clr>
            <a:srgbClr val="A4A3A4"/>
          </p15:clr>
        </p15:guide>
        <p15:guide id="2" pos="2299"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ala, Josh" initials="FJ" lastIdx="2" clrIdx="0">
    <p:extLst>
      <p:ext uri="{19B8F6BF-5375-455C-9EA6-DF929625EA0E}">
        <p15:presenceInfo xmlns:p15="http://schemas.microsoft.com/office/powerpoint/2012/main" userId="S::JFiala@mapc.org::bcbd41cb-b78c-4e20-96a3-f3b1c1f43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397"/>
    <a:srgbClr val="C49CB6"/>
    <a:srgbClr val="E2CEDA"/>
    <a:srgbClr val="8E4B77"/>
    <a:srgbClr val="AA7938"/>
    <a:srgbClr val="85B08F"/>
    <a:srgbClr val="5CA793"/>
    <a:srgbClr val="D18029"/>
    <a:srgbClr val="D46A6A"/>
    <a:srgbClr val="AA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25" autoAdjust="0"/>
  </p:normalViewPr>
  <p:slideViewPr>
    <p:cSldViewPr snapToGrid="0">
      <p:cViewPr varScale="1">
        <p:scale>
          <a:sx n="108" d="100"/>
          <a:sy n="108" d="100"/>
        </p:scale>
        <p:origin x="1704" y="108"/>
      </p:cViewPr>
      <p:guideLst>
        <p:guide orient="horz" pos="2160"/>
        <p:guide pos="2880"/>
      </p:guideLst>
    </p:cSldViewPr>
  </p:slideViewPr>
  <p:notesTextViewPr>
    <p:cViewPr>
      <p:scale>
        <a:sx n="3" d="2"/>
        <a:sy n="3" d="2"/>
      </p:scale>
      <p:origin x="0" y="0"/>
    </p:cViewPr>
  </p:notesTextViewPr>
  <p:sorterViewPr>
    <p:cViewPr>
      <p:scale>
        <a:sx n="40" d="100"/>
        <a:sy n="40" d="100"/>
      </p:scale>
      <p:origin x="0" y="0"/>
    </p:cViewPr>
  </p:sorterViewPr>
  <p:notesViewPr>
    <p:cSldViewPr snapToGrid="0">
      <p:cViewPr varScale="1">
        <p:scale>
          <a:sx n="79" d="100"/>
          <a:sy n="79" d="100"/>
        </p:scale>
        <p:origin x="1980" y="84"/>
      </p:cViewPr>
      <p:guideLst>
        <p:guide orient="horz" pos="3019"/>
        <p:guide pos="229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ata-001\Public\SG%20Arts%20and%20Culture\TAP%20-%20Arts%20and%20Culture\Saugus%20Master%20Plan\MHC_Inventory_Saug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panose="020B0602020104020603" pitchFamily="34" charset="0"/>
                <a:ea typeface="+mn-ea"/>
                <a:cs typeface="+mn-cs"/>
              </a:defRPr>
            </a:pPr>
            <a:r>
              <a:rPr lang="en-US" sz="2000" b="1" dirty="0">
                <a:latin typeface="Tw Cen MT" panose="020B0602020104020603" pitchFamily="34" charset="0"/>
              </a:rPr>
              <a:t>Historic Resources</a:t>
            </a:r>
            <a:r>
              <a:rPr lang="en-US" sz="2000" b="1" baseline="0" dirty="0">
                <a:latin typeface="Tw Cen MT" panose="020B0602020104020603" pitchFamily="34" charset="0"/>
              </a:rPr>
              <a:t> in Saugus by Date</a:t>
            </a:r>
            <a:endParaRPr lang="en-US" sz="2000" b="1" dirty="0">
              <a:latin typeface="Tw Cen MT" panose="020B0602020104020603"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13430706492266978"/>
          <c:y val="0.16870370370370372"/>
          <c:w val="0.79048111754625716"/>
          <c:h val="0.59459791484397784"/>
        </c:manualLayout>
      </c:layout>
      <c:barChart>
        <c:barDir val="col"/>
        <c:grouping val="clustered"/>
        <c:varyColors val="0"/>
        <c:ser>
          <c:idx val="0"/>
          <c:order val="0"/>
          <c:tx>
            <c:strRef>
              <c:f>Sheet3!$D$3</c:f>
              <c:strCache>
                <c:ptCount val="1"/>
                <c:pt idx="0">
                  <c:v>Construction Date</c:v>
                </c:pt>
              </c:strCache>
            </c:strRef>
          </c:tx>
          <c:spPr>
            <a:solidFill>
              <a:srgbClr val="AB73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Sheet3!$D$4:$D$13</c:f>
              <c:strCache>
                <c:ptCount val="10"/>
                <c:pt idx="0">
                  <c:v>1600</c:v>
                </c:pt>
                <c:pt idx="1">
                  <c:v>1650</c:v>
                </c:pt>
                <c:pt idx="2">
                  <c:v>1700</c:v>
                </c:pt>
                <c:pt idx="3">
                  <c:v>1750</c:v>
                </c:pt>
                <c:pt idx="4">
                  <c:v>1800</c:v>
                </c:pt>
                <c:pt idx="5">
                  <c:v>1850</c:v>
                </c:pt>
                <c:pt idx="6">
                  <c:v>1900</c:v>
                </c:pt>
                <c:pt idx="7">
                  <c:v>1950</c:v>
                </c:pt>
                <c:pt idx="8">
                  <c:v>2000</c:v>
                </c:pt>
                <c:pt idx="9">
                  <c:v>No Date</c:v>
                </c:pt>
              </c:strCache>
            </c:strRef>
          </c:cat>
          <c:val>
            <c:numRef>
              <c:f>Sheet3!$E$4:$E$13</c:f>
              <c:numCache>
                <c:formatCode>General</c:formatCode>
                <c:ptCount val="10"/>
                <c:pt idx="0">
                  <c:v>2</c:v>
                </c:pt>
                <c:pt idx="1">
                  <c:v>3</c:v>
                </c:pt>
                <c:pt idx="2">
                  <c:v>1</c:v>
                </c:pt>
                <c:pt idx="3">
                  <c:v>0</c:v>
                </c:pt>
                <c:pt idx="4">
                  <c:v>64</c:v>
                </c:pt>
                <c:pt idx="5">
                  <c:v>70</c:v>
                </c:pt>
                <c:pt idx="6">
                  <c:v>149</c:v>
                </c:pt>
                <c:pt idx="7">
                  <c:v>29</c:v>
                </c:pt>
                <c:pt idx="8">
                  <c:v>2</c:v>
                </c:pt>
                <c:pt idx="9">
                  <c:v>13</c:v>
                </c:pt>
              </c:numCache>
            </c:numRef>
          </c:val>
          <c:extLst>
            <c:ext xmlns:c16="http://schemas.microsoft.com/office/drawing/2014/chart" uri="{C3380CC4-5D6E-409C-BE32-E72D297353CC}">
              <c16:uniqueId val="{00000000-6402-41B6-98B9-C6440C130CEE}"/>
            </c:ext>
          </c:extLst>
        </c:ser>
        <c:dLbls>
          <c:dLblPos val="outEnd"/>
          <c:showLegendKey val="0"/>
          <c:showVal val="1"/>
          <c:showCatName val="0"/>
          <c:showSerName val="0"/>
          <c:showPercent val="0"/>
          <c:showBubbleSize val="0"/>
        </c:dLbls>
        <c:gapWidth val="43"/>
        <c:overlap val="13"/>
        <c:axId val="679477535"/>
        <c:axId val="1885933567"/>
      </c:barChart>
      <c:catAx>
        <c:axId val="6794775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r>
                  <a:rPr lang="en-US">
                    <a:latin typeface="Tw Cen MT" panose="020B0602020104020603" pitchFamily="34" charset="0"/>
                  </a:rPr>
                  <a:t>Source:</a:t>
                </a:r>
                <a:r>
                  <a:rPr lang="en-US" baseline="0">
                    <a:latin typeface="Tw Cen MT" panose="020B0602020104020603" pitchFamily="34" charset="0"/>
                  </a:rPr>
                  <a:t> Massachusetts Historical Commission Inventory, 2017</a:t>
                </a:r>
                <a:endParaRPr lang="en-US">
                  <a:latin typeface="Tw Cen MT" panose="020B0602020104020603" pitchFamily="34" charset="0"/>
                </a:endParaRPr>
              </a:p>
            </c:rich>
          </c:tx>
          <c:layout>
            <c:manualLayout>
              <c:xMode val="edge"/>
              <c:yMode val="edge"/>
              <c:x val="2.1162664584282346E-2"/>
              <c:y val="0.915717410323709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885933567"/>
        <c:crosses val="autoZero"/>
        <c:auto val="1"/>
        <c:lblAlgn val="ctr"/>
        <c:lblOffset val="100"/>
        <c:noMultiLvlLbl val="0"/>
      </c:catAx>
      <c:valAx>
        <c:axId val="1885933567"/>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w Cen MT" panose="020B0602020104020603" pitchFamily="34" charset="0"/>
                    <a:ea typeface="+mn-ea"/>
                    <a:cs typeface="+mn-cs"/>
                  </a:defRPr>
                </a:pPr>
                <a:r>
                  <a:rPr lang="en-US" sz="2000" b="1">
                    <a:latin typeface="Tw Cen MT" panose="020B0602020104020603" pitchFamily="34" charset="0"/>
                  </a:rPr>
                  <a:t>Count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79477535"/>
        <c:crosses val="autoZero"/>
        <c:crossBetween val="between"/>
      </c:valAx>
      <c:spPr>
        <a:noFill/>
        <a:ln>
          <a:noFill/>
        </a:ln>
        <a:effectLst/>
      </c:spPr>
    </c:plotArea>
    <c:legend>
      <c:legendPos val="r"/>
      <c:layout>
        <c:manualLayout>
          <c:xMode val="edge"/>
          <c:yMode val="edge"/>
          <c:x val="0.34596589536737349"/>
          <c:y val="0.8335313044547118"/>
          <c:w val="0.38466170355537393"/>
          <c:h val="5.62445670537679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6434"/>
          </a:xfrm>
          <a:prstGeom prst="rect">
            <a:avLst/>
          </a:prstGeom>
        </p:spPr>
        <p:txBody>
          <a:bodyPr vert="horz" lIns="93121" tIns="46560" rIns="93121" bIns="46560" rtlCol="0"/>
          <a:lstStyle>
            <a:lvl1pPr algn="l">
              <a:defRPr sz="1200"/>
            </a:lvl1pPr>
          </a:lstStyle>
          <a:p>
            <a:endParaRPr lang="en-US" dirty="0"/>
          </a:p>
        </p:txBody>
      </p:sp>
      <p:sp>
        <p:nvSpPr>
          <p:cNvPr id="3" name="Date Placeholder 2"/>
          <p:cNvSpPr>
            <a:spLocks noGrp="1"/>
          </p:cNvSpPr>
          <p:nvPr>
            <p:ph type="dt" sz="quarter" idx="1"/>
          </p:nvPr>
        </p:nvSpPr>
        <p:spPr>
          <a:xfrm>
            <a:off x="3970943" y="5"/>
            <a:ext cx="3037840" cy="466434"/>
          </a:xfrm>
          <a:prstGeom prst="rect">
            <a:avLst/>
          </a:prstGeom>
        </p:spPr>
        <p:txBody>
          <a:bodyPr vert="horz" lIns="93121" tIns="46560" rIns="93121" bIns="46560" rtlCol="0"/>
          <a:lstStyle>
            <a:lvl1pPr algn="r">
              <a:defRPr sz="1200"/>
            </a:lvl1pPr>
          </a:lstStyle>
          <a:p>
            <a:fld id="{4F6E6563-8511-4A12-AB1B-97AD5AE015E9}" type="datetimeFigureOut">
              <a:rPr lang="en-US" smtClean="0"/>
              <a:pPr/>
              <a:t>9/18/2020</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21" tIns="46560" rIns="93121" bIns="465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3" y="8829968"/>
            <a:ext cx="3037840" cy="466433"/>
          </a:xfrm>
          <a:prstGeom prst="rect">
            <a:avLst/>
          </a:prstGeom>
        </p:spPr>
        <p:txBody>
          <a:bodyPr vert="horz" lIns="93121" tIns="46560" rIns="93121" bIns="46560" rtlCol="0" anchor="b"/>
          <a:lstStyle>
            <a:lvl1pPr algn="r">
              <a:defRPr sz="1200"/>
            </a:lvl1pPr>
          </a:lstStyle>
          <a:p>
            <a:fld id="{8B891D90-66BE-49FB-BE07-5849A50CFA32}" type="slidenum">
              <a:rPr lang="en-US" smtClean="0"/>
              <a:pPr/>
              <a:t>‹#›</a:t>
            </a:fld>
            <a:endParaRPr lang="en-US" dirty="0"/>
          </a:p>
        </p:txBody>
      </p:sp>
    </p:spTree>
    <p:extLst>
      <p:ext uri="{BB962C8B-B14F-4D97-AF65-F5344CB8AC3E}">
        <p14:creationId xmlns:p14="http://schemas.microsoft.com/office/powerpoint/2010/main" val="240469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7945" cy="465930"/>
          </a:xfrm>
          <a:prstGeom prst="rect">
            <a:avLst/>
          </a:prstGeom>
        </p:spPr>
        <p:txBody>
          <a:bodyPr vert="horz" lIns="91205" tIns="45604" rIns="91205" bIns="45604" rtlCol="0"/>
          <a:lstStyle>
            <a:lvl1pPr algn="l">
              <a:defRPr sz="1200"/>
            </a:lvl1pPr>
          </a:lstStyle>
          <a:p>
            <a:endParaRPr lang="en-US" dirty="0"/>
          </a:p>
        </p:txBody>
      </p:sp>
      <p:sp>
        <p:nvSpPr>
          <p:cNvPr id="3" name="Date Placeholder 2"/>
          <p:cNvSpPr>
            <a:spLocks noGrp="1"/>
          </p:cNvSpPr>
          <p:nvPr>
            <p:ph type="dt" idx="1"/>
          </p:nvPr>
        </p:nvSpPr>
        <p:spPr>
          <a:xfrm>
            <a:off x="3970873" y="1"/>
            <a:ext cx="3037945" cy="465930"/>
          </a:xfrm>
          <a:prstGeom prst="rect">
            <a:avLst/>
          </a:prstGeom>
        </p:spPr>
        <p:txBody>
          <a:bodyPr vert="horz" lIns="91205" tIns="45604" rIns="91205" bIns="45604" rtlCol="0"/>
          <a:lstStyle>
            <a:lvl1pPr algn="r">
              <a:defRPr sz="1200"/>
            </a:lvl1pPr>
          </a:lstStyle>
          <a:p>
            <a:fld id="{04B861C9-248D-4E2C-AEC6-826B7F64024E}" type="datetimeFigureOut">
              <a:rPr lang="en-US" smtClean="0"/>
              <a:pPr/>
              <a:t>9/18/2020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205" tIns="45604" rIns="91205" bIns="45604" rtlCol="0" anchor="ctr"/>
          <a:lstStyle/>
          <a:p>
            <a:endParaRPr lang="en-US" dirty="0"/>
          </a:p>
        </p:txBody>
      </p:sp>
      <p:sp>
        <p:nvSpPr>
          <p:cNvPr id="5" name="Notes Placeholder 4"/>
          <p:cNvSpPr>
            <a:spLocks noGrp="1"/>
          </p:cNvSpPr>
          <p:nvPr>
            <p:ph type="body" sz="quarter" idx="3"/>
          </p:nvPr>
        </p:nvSpPr>
        <p:spPr>
          <a:xfrm>
            <a:off x="701674" y="4473875"/>
            <a:ext cx="5607053" cy="3660873"/>
          </a:xfrm>
          <a:prstGeom prst="rect">
            <a:avLst/>
          </a:prstGeom>
        </p:spPr>
        <p:txBody>
          <a:bodyPr vert="horz" lIns="91205" tIns="45604" rIns="91205" bIns="456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30475"/>
            <a:ext cx="3037945" cy="465930"/>
          </a:xfrm>
          <a:prstGeom prst="rect">
            <a:avLst/>
          </a:prstGeom>
        </p:spPr>
        <p:txBody>
          <a:bodyPr vert="horz" lIns="91205" tIns="45604" rIns="91205" bIns="456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873" y="8830475"/>
            <a:ext cx="3037945" cy="465930"/>
          </a:xfrm>
          <a:prstGeom prst="rect">
            <a:avLst/>
          </a:prstGeom>
        </p:spPr>
        <p:txBody>
          <a:bodyPr vert="horz" lIns="91205" tIns="45604" rIns="91205" bIns="45604" rtlCol="0" anchor="b"/>
          <a:lstStyle>
            <a:lvl1pPr algn="r">
              <a:defRPr sz="1200"/>
            </a:lvl1pPr>
          </a:lstStyle>
          <a:p>
            <a:fld id="{8E57A5EB-D8BE-4DB1-A947-25C41FA5246D}" type="slidenum">
              <a:rPr lang="en-US" smtClean="0"/>
              <a:pPr/>
              <a:t>‹#›</a:t>
            </a:fld>
            <a:endParaRPr lang="en-US" dirty="0"/>
          </a:p>
        </p:txBody>
      </p:sp>
    </p:spTree>
    <p:extLst>
      <p:ext uri="{BB962C8B-B14F-4D97-AF65-F5344CB8AC3E}">
        <p14:creationId xmlns:p14="http://schemas.microsoft.com/office/powerpoint/2010/main" val="134999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first public event for Saugus United 2035, your town’s long </a:t>
            </a:r>
            <a:r>
              <a:rPr lang="en-US"/>
              <a:t>range master plan</a:t>
            </a:r>
            <a:endParaRPr lang="en-US" dirty="0"/>
          </a:p>
          <a:p>
            <a:pPr marL="171450" indent="-171450">
              <a:buFont typeface="Arial" panose="020B0604020202020204" pitchFamily="34" charset="0"/>
              <a:buChar char="•"/>
            </a:pPr>
            <a:r>
              <a:rPr lang="en-US" dirty="0"/>
              <a:t>My name, title, who I’m joined with</a:t>
            </a:r>
          </a:p>
          <a:p>
            <a:pPr marL="171450" indent="-171450">
              <a:buFont typeface="Arial" panose="020B0604020202020204" pitchFamily="34" charset="0"/>
              <a:buChar char="•"/>
            </a:pPr>
            <a:r>
              <a:rPr lang="en-US" dirty="0"/>
              <a:t>Due to COVID-19 doing this remotely</a:t>
            </a:r>
          </a:p>
          <a:p>
            <a:pPr marL="171450" indent="-171450">
              <a:buFont typeface="Arial" panose="020B0604020202020204" pitchFamily="34" charset="0"/>
              <a:buChar char="•"/>
            </a:pPr>
            <a:r>
              <a:rPr lang="en-US" dirty="0"/>
              <a:t>Number of people registered for tonight’s event</a:t>
            </a:r>
          </a:p>
        </p:txBody>
      </p:sp>
      <p:sp>
        <p:nvSpPr>
          <p:cNvPr id="4" name="Slide Number Placeholder 3"/>
          <p:cNvSpPr>
            <a:spLocks noGrp="1"/>
          </p:cNvSpPr>
          <p:nvPr>
            <p:ph type="sldNum" sz="quarter" idx="10"/>
          </p:nvPr>
        </p:nvSpPr>
        <p:spPr/>
        <p:txBody>
          <a:bodyPr/>
          <a:lstStyle/>
          <a:p>
            <a:fld id="{8E57A5EB-D8BE-4DB1-A947-25C41FA5246D}" type="slidenum">
              <a:rPr lang="en-US" smtClean="0"/>
              <a:pPr/>
              <a:t>1</a:t>
            </a:fld>
            <a:endParaRPr lang="en-US" dirty="0"/>
          </a:p>
        </p:txBody>
      </p:sp>
    </p:spTree>
    <p:extLst>
      <p:ext uri="{BB962C8B-B14F-4D97-AF65-F5344CB8AC3E}">
        <p14:creationId xmlns:p14="http://schemas.microsoft.com/office/powerpoint/2010/main" val="284411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be broad enough to encapsulate the town but also be meaningful.  Saying high “quality of life” doesn’t mean much – everyone wants that but that might mean different things to different people.  </a:t>
            </a:r>
          </a:p>
          <a:p>
            <a:endParaRPr lang="en-US" dirty="0"/>
          </a:p>
          <a:p>
            <a:r>
              <a:rPr lang="en-US" dirty="0"/>
              <a:t>So, we want to say what does high quality of life mean here?  At the same time we don’t want it to be so specific that it alienates certain segments of the town?  So, would probably want to avoid saying every resident should have a single family home with a big yard – we know a lot people aren’t able or don’t want to live (such as elderly) in that type of home, at least at all times of their life.  </a:t>
            </a:r>
          </a:p>
          <a:p>
            <a:endParaRPr lang="en-US" dirty="0"/>
          </a:p>
          <a:p>
            <a:r>
              <a:rPr lang="en-US" dirty="0"/>
              <a:t>In this case, we might say something more about providing choices for where people live.</a:t>
            </a:r>
          </a:p>
        </p:txBody>
      </p:sp>
      <p:sp>
        <p:nvSpPr>
          <p:cNvPr id="4" name="Slide Number Placeholder 3"/>
          <p:cNvSpPr>
            <a:spLocks noGrp="1"/>
          </p:cNvSpPr>
          <p:nvPr>
            <p:ph type="sldNum" sz="quarter" idx="5"/>
          </p:nvPr>
        </p:nvSpPr>
        <p:spPr/>
        <p:txBody>
          <a:bodyPr/>
          <a:lstStyle/>
          <a:p>
            <a:fld id="{8E57A5EB-D8BE-4DB1-A947-25C41FA5246D}" type="slidenum">
              <a:rPr lang="en-US" smtClean="0"/>
              <a:pPr/>
              <a:t>13</a:t>
            </a:fld>
            <a:endParaRPr lang="en-US" dirty="0"/>
          </a:p>
        </p:txBody>
      </p:sp>
    </p:spTree>
    <p:extLst>
      <p:ext uri="{BB962C8B-B14F-4D97-AF65-F5344CB8AC3E}">
        <p14:creationId xmlns:p14="http://schemas.microsoft.com/office/powerpoint/2010/main" val="23307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town-wide vision, each of the various elements then has its own goals and strategies to help achieve the vision</a:t>
            </a:r>
          </a:p>
        </p:txBody>
      </p:sp>
      <p:sp>
        <p:nvSpPr>
          <p:cNvPr id="4" name="Slide Number Placeholder 3"/>
          <p:cNvSpPr>
            <a:spLocks noGrp="1"/>
          </p:cNvSpPr>
          <p:nvPr>
            <p:ph type="sldNum" sz="quarter" idx="5"/>
          </p:nvPr>
        </p:nvSpPr>
        <p:spPr/>
        <p:txBody>
          <a:bodyPr/>
          <a:lstStyle/>
          <a:p>
            <a:fld id="{8E57A5EB-D8BE-4DB1-A947-25C41FA5246D}" type="slidenum">
              <a:rPr lang="en-US" smtClean="0"/>
              <a:pPr/>
              <a:t>14</a:t>
            </a:fld>
            <a:endParaRPr lang="en-US" dirty="0"/>
          </a:p>
        </p:txBody>
      </p:sp>
    </p:spTree>
    <p:extLst>
      <p:ext uri="{BB962C8B-B14F-4D97-AF65-F5344CB8AC3E}">
        <p14:creationId xmlns:p14="http://schemas.microsoft.com/office/powerpoint/2010/main" val="407927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help everyone understand where this process is headed, we wanted to take a few minutes to describe the variety of topics that will be addressed in the plan. This will help with defining the community vision, but also help you to focus where you may be most interested in offering us input and feedback. For each topic we will be using information from previous planning processes, analysis of current data, and your feedback to define goals, strategies, and actions that should occur over the next 10-15 years. We would like you to help us understand the most pressing challenges and opportunities within each topic.</a:t>
            </a:r>
          </a:p>
          <a:p>
            <a:endParaRPr lang="en-US" baseline="0" dirty="0"/>
          </a:p>
          <a:p>
            <a:r>
              <a:rPr lang="en-US" baseline="0" dirty="0"/>
              <a:t>The geographic context for the master plan is the full extent of the town, so we will be learning as much as we can about every corner of the town and addressing the rich variety of places that make up the town.</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15</a:t>
            </a:fld>
            <a:endParaRPr lang="en-US" dirty="0"/>
          </a:p>
        </p:txBody>
      </p:sp>
    </p:spTree>
    <p:extLst>
      <p:ext uri="{BB962C8B-B14F-4D97-AF65-F5344CB8AC3E}">
        <p14:creationId xmlns:p14="http://schemas.microsoft.com/office/powerpoint/2010/main" val="30634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most important aspects of the community vision is that it is shared. In order to achieve this we need input from a broad range of community members and residents. In order to guide an inclusive and equitable process, our team has created a community engagement plan and is working with an advisory Committee and Planning Department to reach a broad audience. We have been analyzing the demographics of each neighborhood and learning about the social networks and connections with the Town to get word out about the plan and to get people engaged. We invite you to help us with that – tell your neighbor or social group about this process and refer them to the project website</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16</a:t>
            </a:fld>
            <a:endParaRPr lang="en-US" dirty="0"/>
          </a:p>
        </p:txBody>
      </p:sp>
    </p:spTree>
    <p:extLst>
      <p:ext uri="{BB962C8B-B14F-4D97-AF65-F5344CB8AC3E}">
        <p14:creationId xmlns:p14="http://schemas.microsoft.com/office/powerpoint/2010/main" val="2180742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briefly each topic.  The maps are intended to show the type of existing conditions data we look at.  When you go to the virtual open house, there will be more info on each of these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a:t>
            </a:r>
            <a:r>
              <a:rPr lang="en-US" baseline="0" dirty="0"/>
              <a:t> Use is the first topic. The figure on the screen shows the variety of current uses in the Town. MAPC staff who will be focused on this topic are shown in the corner of the image, in this case myself and Ralph Willmer. The land use patterns are a reflection of the town’s history and evolution. Where do people live? Where do they shop?  Work?  Where do they recreate? But also, what is the character of those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Zoning is the regulatory framework that helps guide the future. The town is broken into various districts that allow certain uses, regulates how much parking is required, if there’s housing is a portion affordable, how much open space is required, if any, and dimensional standards (heights, etc.) </a:t>
            </a:r>
            <a:r>
              <a:rPr lang="en-US" baseline="0" dirty="0"/>
              <a:t>The current zoning regulations will be evaluated for consistency with the community’s vision for the Town.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17</a:t>
            </a:fld>
            <a:endParaRPr lang="en-US" dirty="0"/>
          </a:p>
        </p:txBody>
      </p:sp>
    </p:spTree>
    <p:extLst>
      <p:ext uri="{BB962C8B-B14F-4D97-AF65-F5344CB8AC3E}">
        <p14:creationId xmlns:p14="http://schemas.microsoft.com/office/powerpoint/2010/main" val="178935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Housing is its own topic within</a:t>
            </a:r>
            <a:r>
              <a:rPr lang="en-US" baseline="0" dirty="0"/>
              <a:t> the plan with John McCartin leading the effort for MAPC. Housing is always a hot button issue in communities, and I know that’s the case in Saugus, as well.  On the one hand we want to ensure Saugus is an affordable community.  On the other hand, we know that there are always concerns over impacts such as traffic and schools.  We also know the town has a current housing moratorium, and so this master plan is an opportunity to coalesce around a vision and develop strategies to grow in a context-sensitive manner.</a:t>
            </a:r>
            <a:endParaRPr lang="en-US" dirty="0"/>
          </a:p>
          <a:p>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18</a:t>
            </a:fld>
            <a:endParaRPr lang="en-US" dirty="0"/>
          </a:p>
        </p:txBody>
      </p:sp>
    </p:spTree>
    <p:extLst>
      <p:ext uri="{BB962C8B-B14F-4D97-AF65-F5344CB8AC3E}">
        <p14:creationId xmlns:p14="http://schemas.microsoft.com/office/powerpoint/2010/main" val="56791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Lewis is leading our town facilities and services element.  And in fact Courtney is sort of our utility man who can really do it all, and  as you’ll see is leading a number of elements. This elements focuses on </a:t>
            </a:r>
            <a:r>
              <a:rPr lang="en-US" sz="1800" b="0" i="0" u="none" strike="noStrike" baseline="0" dirty="0">
                <a:solidFill>
                  <a:srgbClr val="221E1F"/>
                </a:solidFill>
                <a:latin typeface="Tw Cen MT" panose="020B0602020104020603" pitchFamily="34" charset="0"/>
              </a:rPr>
              <a:t>strategies to ensure services and facilities are up-to-date and in locations that serve community best will be explored. </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19</a:t>
            </a:fld>
            <a:endParaRPr lang="en-US" dirty="0"/>
          </a:p>
        </p:txBody>
      </p:sp>
    </p:spTree>
    <p:extLst>
      <p:ext uri="{BB962C8B-B14F-4D97-AF65-F5344CB8AC3E}">
        <p14:creationId xmlns:p14="http://schemas.microsoft.com/office/powerpoint/2010/main" val="154413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a:t>
            </a:r>
            <a:r>
              <a:rPr lang="en-US" baseline="0" dirty="0"/>
              <a:t> development is being led by MAPC planners Jenn Kaplan. </a:t>
            </a:r>
            <a:r>
              <a:rPr lang="en-US" sz="1800" b="0" i="0" u="none" strike="noStrike" baseline="0" dirty="0">
                <a:solidFill>
                  <a:srgbClr val="221E1F"/>
                </a:solidFill>
                <a:latin typeface="Tw Cen MT" panose="020B0602020104020603" pitchFamily="34" charset="0"/>
              </a:rPr>
              <a:t>Includes an analysis of industry clusters, composition of the workforce, existing commercial centers, etc. MAPC will also review of various policies, local zoning, permitting regulations, and land use constraints as related to economic development.</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20</a:t>
            </a:fld>
            <a:endParaRPr lang="en-US" dirty="0"/>
          </a:p>
        </p:txBody>
      </p:sp>
    </p:spTree>
    <p:extLst>
      <p:ext uri="{BB962C8B-B14F-4D97-AF65-F5344CB8AC3E}">
        <p14:creationId xmlns:p14="http://schemas.microsoft.com/office/powerpoint/2010/main" val="130570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Tw Cen MT" panose="020B0602020104020603" pitchFamily="34" charset="0"/>
              </a:rPr>
              <a:t>Saugus’s new Open Space and Recreation Plan (OSRP) will serve as the basis for this element of the plan. The focus will be on how the town’s open space amenities are used and accessed.</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21</a:t>
            </a:fld>
            <a:endParaRPr lang="en-US" dirty="0"/>
          </a:p>
        </p:txBody>
      </p:sp>
    </p:spTree>
    <p:extLst>
      <p:ext uri="{BB962C8B-B14F-4D97-AF65-F5344CB8AC3E}">
        <p14:creationId xmlns:p14="http://schemas.microsoft.com/office/powerpoint/2010/main" val="1199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within this theme of play is an examination of the town’s various arts + cultural resources.  A vision and goals to further promote the creative industries and be an asset for the town.</a:t>
            </a:r>
          </a:p>
        </p:txBody>
      </p:sp>
      <p:sp>
        <p:nvSpPr>
          <p:cNvPr id="4" name="Slide Number Placeholder 3"/>
          <p:cNvSpPr>
            <a:spLocks noGrp="1"/>
          </p:cNvSpPr>
          <p:nvPr>
            <p:ph type="sldNum" sz="quarter" idx="5"/>
          </p:nvPr>
        </p:nvSpPr>
        <p:spPr/>
        <p:txBody>
          <a:bodyPr/>
          <a:lstStyle/>
          <a:p>
            <a:fld id="{8E57A5EB-D8BE-4DB1-A947-25C41FA5246D}" type="slidenum">
              <a:rPr lang="en-US" smtClean="0"/>
              <a:pPr/>
              <a:t>22</a:t>
            </a:fld>
            <a:endParaRPr lang="en-US" dirty="0"/>
          </a:p>
        </p:txBody>
      </p:sp>
    </p:spTree>
    <p:extLst>
      <p:ext uri="{BB962C8B-B14F-4D97-AF65-F5344CB8AC3E}">
        <p14:creationId xmlns:p14="http://schemas.microsoft.com/office/powerpoint/2010/main" val="141181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7A5EB-D8BE-4DB1-A947-25C41FA5246D}" type="slidenum">
              <a:rPr lang="en-US" smtClean="0"/>
              <a:pPr/>
              <a:t>4</a:t>
            </a:fld>
            <a:endParaRPr lang="en-US" dirty="0"/>
          </a:p>
        </p:txBody>
      </p:sp>
    </p:spTree>
    <p:extLst>
      <p:ext uri="{BB962C8B-B14F-4D97-AF65-F5344CB8AC3E}">
        <p14:creationId xmlns:p14="http://schemas.microsoft.com/office/powerpoint/2010/main" val="414373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Transportation is being led</a:t>
            </a:r>
            <a:r>
              <a:rPr lang="en-US" baseline="0" dirty="0"/>
              <a:t> by MAPC’s Travis Pollack and Marah Holland. </a:t>
            </a:r>
            <a:r>
              <a:rPr lang="en-US" dirty="0"/>
              <a:t>Saugus’ transportation infrastructure defines</a:t>
            </a:r>
            <a:r>
              <a:rPr lang="en-US" baseline="0" dirty="0"/>
              <a:t> patterns of use and access in the Town. How we get around is incredibly important to people’s quality of life, no matter how it’s defined. </a:t>
            </a:r>
            <a:r>
              <a:rPr lang="en-US" sz="1800" b="0" i="0" u="none" strike="noStrike" baseline="0" dirty="0">
                <a:solidFill>
                  <a:srgbClr val="221E1F"/>
                </a:solidFill>
                <a:latin typeface="Tw Cen MT" panose="020B0602020104020603" pitchFamily="34" charset="0"/>
              </a:rPr>
              <a:t>MAPC will formulate a series of goals, strategies and actions to effectively create a more efficient multimodal transportation network that addresses auto, public and private bus service, bike and pedestrian needs. </a:t>
            </a:r>
            <a:endParaRPr lang="en-US" dirty="0"/>
          </a:p>
          <a:p>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23</a:t>
            </a:fld>
            <a:endParaRPr lang="en-US" dirty="0"/>
          </a:p>
        </p:txBody>
      </p:sp>
    </p:spTree>
    <p:extLst>
      <p:ext uri="{BB962C8B-B14F-4D97-AF65-F5344CB8AC3E}">
        <p14:creationId xmlns:p14="http://schemas.microsoft.com/office/powerpoint/2010/main" val="47514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Tw Cen MT" panose="020B0602020104020603" pitchFamily="34" charset="0"/>
              </a:rPr>
              <a:t>Protect theme – </a:t>
            </a:r>
          </a:p>
          <a:p>
            <a:endParaRPr lang="en-US" sz="1800" b="0" i="0" u="none" strike="noStrike" baseline="0" dirty="0">
              <a:solidFill>
                <a:srgbClr val="221E1F"/>
              </a:solidFill>
              <a:latin typeface="Tw Cen MT" panose="020B0602020104020603" pitchFamily="34" charset="0"/>
            </a:endParaRPr>
          </a:p>
          <a:p>
            <a:r>
              <a:rPr lang="en-US" sz="1800" b="0" i="0" u="none" strike="noStrike" baseline="0" dirty="0">
                <a:solidFill>
                  <a:srgbClr val="221E1F"/>
                </a:solidFill>
                <a:latin typeface="Tw Cen MT" panose="020B0602020104020603" pitchFamily="34" charset="0"/>
              </a:rPr>
              <a:t>This element of the Master Plan will address ways to reduce demand and greenhouse gas emissions through increased efficiency, green technologies, construction standards, etc. MAPC has additional funding through the Barr Foundation to fully integrate Climate Resilience in the Master Plan process. This element will incorporate the ongoing work done through the Municipal Vulnerability Plan and Hazard Mitigation Plan effort. </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24</a:t>
            </a:fld>
            <a:endParaRPr lang="en-US" dirty="0"/>
          </a:p>
        </p:txBody>
      </p:sp>
    </p:spTree>
    <p:extLst>
      <p:ext uri="{BB962C8B-B14F-4D97-AF65-F5344CB8AC3E}">
        <p14:creationId xmlns:p14="http://schemas.microsoft.com/office/powerpoint/2010/main" val="149773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Cultural and Historic Resources is tied closely to the Historic + Cultural Resources element in the Play theme. Slightly different focus on preservation of assets.</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25</a:t>
            </a:fld>
            <a:endParaRPr lang="en-US" dirty="0"/>
          </a:p>
        </p:txBody>
      </p:sp>
    </p:spTree>
    <p:extLst>
      <p:ext uri="{BB962C8B-B14F-4D97-AF65-F5344CB8AC3E}">
        <p14:creationId xmlns:p14="http://schemas.microsoft.com/office/powerpoint/2010/main" val="277646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environmental stewardship is tied closely to open space and recreation, but has more of a protection focus.</a:t>
            </a:r>
          </a:p>
          <a:p>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26</a:t>
            </a:fld>
            <a:endParaRPr lang="en-US" dirty="0"/>
          </a:p>
        </p:txBody>
      </p:sp>
    </p:spTree>
    <p:extLst>
      <p:ext uri="{BB962C8B-B14F-4D97-AF65-F5344CB8AC3E}">
        <p14:creationId xmlns:p14="http://schemas.microsoft.com/office/powerpoint/2010/main" val="35123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step and we want people to remain involved throughout the process.  </a:t>
            </a:r>
          </a:p>
        </p:txBody>
      </p:sp>
      <p:sp>
        <p:nvSpPr>
          <p:cNvPr id="4" name="Slide Number Placeholder 3"/>
          <p:cNvSpPr>
            <a:spLocks noGrp="1"/>
          </p:cNvSpPr>
          <p:nvPr>
            <p:ph type="sldNum" sz="quarter" idx="5"/>
          </p:nvPr>
        </p:nvSpPr>
        <p:spPr/>
        <p:txBody>
          <a:bodyPr/>
          <a:lstStyle/>
          <a:p>
            <a:fld id="{8E57A5EB-D8BE-4DB1-A947-25C41FA5246D}" type="slidenum">
              <a:rPr lang="en-US" smtClean="0"/>
              <a:pPr/>
              <a:t>27</a:t>
            </a:fld>
            <a:endParaRPr lang="en-US" dirty="0"/>
          </a:p>
        </p:txBody>
      </p:sp>
    </p:spTree>
    <p:extLst>
      <p:ext uri="{BB962C8B-B14F-4D97-AF65-F5344CB8AC3E}">
        <p14:creationId xmlns:p14="http://schemas.microsoft.com/office/powerpoint/2010/main" val="294656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would typically follow an introductory presentation such as this with a less formal open house where our team could talk with you and learn more about the town from your perspective. Unfortunately, we’ll have to save that type of event for another time. </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28</a:t>
            </a:fld>
            <a:endParaRPr lang="en-US" dirty="0"/>
          </a:p>
        </p:txBody>
      </p:sp>
    </p:spTree>
    <p:extLst>
      <p:ext uri="{BB962C8B-B14F-4D97-AF65-F5344CB8AC3E}">
        <p14:creationId xmlns:p14="http://schemas.microsoft.com/office/powerpoint/2010/main" val="3102761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29</a:t>
            </a:fld>
            <a:endParaRPr lang="en-US" dirty="0"/>
          </a:p>
        </p:txBody>
      </p:sp>
    </p:spTree>
    <p:extLst>
      <p:ext uri="{BB962C8B-B14F-4D97-AF65-F5344CB8AC3E}">
        <p14:creationId xmlns:p14="http://schemas.microsoft.com/office/powerpoint/2010/main" val="69403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25-member Master Plan Steering Committee has been appointed to advise the process. The Steering Committee includes representation from many of the Town’s Boards and Committees. That representation includes</a:t>
            </a:r>
            <a:r>
              <a:rPr lang="en-US" sz="1200" kern="1200" baseline="0" dirty="0">
                <a:solidFill>
                  <a:schemeClr val="tx1"/>
                </a:solidFill>
                <a:effectLst/>
                <a:latin typeface="+mn-lt"/>
                <a:ea typeface="+mn-ea"/>
                <a:cs typeface="+mn-cs"/>
              </a:rPr>
              <a:t> members from... </a:t>
            </a:r>
            <a:r>
              <a:rPr lang="en-US" sz="1200" kern="1200" dirty="0">
                <a:solidFill>
                  <a:schemeClr val="tx1"/>
                </a:solidFill>
                <a:effectLst/>
                <a:latin typeface="+mn-lt"/>
                <a:ea typeface="+mn-ea"/>
                <a:cs typeface="+mn-cs"/>
              </a:rPr>
              <a:t>The committee will be:</a:t>
            </a:r>
            <a:r>
              <a:rPr lang="en-US"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Providing input and guidance throughout the process and acting as plan ambassadors to assist in community engagement and communication of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work is being managed and coordinated by the Planning and Econ Dev Department with Chris Reilly and Alex Mello</a:t>
            </a:r>
            <a:endParaRPr lang="en-US" dirty="0"/>
          </a:p>
        </p:txBody>
      </p:sp>
      <p:sp>
        <p:nvSpPr>
          <p:cNvPr id="4" name="Slide Number Placeholder 3"/>
          <p:cNvSpPr>
            <a:spLocks noGrp="1"/>
          </p:cNvSpPr>
          <p:nvPr>
            <p:ph type="sldNum" sz="quarter" idx="5"/>
          </p:nvPr>
        </p:nvSpPr>
        <p:spPr/>
        <p:txBody>
          <a:bodyPr/>
          <a:lstStyle/>
          <a:p>
            <a:fld id="{8E57A5EB-D8BE-4DB1-A947-25C41FA5246D}" type="slidenum">
              <a:rPr lang="en-US" smtClean="0"/>
              <a:pPr/>
              <a:t>5</a:t>
            </a:fld>
            <a:endParaRPr lang="en-US" dirty="0"/>
          </a:p>
        </p:txBody>
      </p:sp>
    </p:spTree>
    <p:extLst>
      <p:ext uri="{BB962C8B-B14F-4D97-AF65-F5344CB8AC3E}">
        <p14:creationId xmlns:p14="http://schemas.microsoft.com/office/powerpoint/2010/main" val="297357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I’ll tell you a little</a:t>
            </a:r>
            <a:r>
              <a:rPr lang="en-US" sz="1200" kern="1200" baseline="0" dirty="0">
                <a:solidFill>
                  <a:schemeClr val="tx1"/>
                </a:solidFill>
                <a:effectLst/>
                <a:latin typeface="+mn-lt"/>
                <a:ea typeface="+mn-ea"/>
                <a:cs typeface="+mn-cs"/>
              </a:rPr>
              <a:t> bit about us</a:t>
            </a:r>
            <a:r>
              <a:rPr lang="en-US" sz="1200" kern="1200" dirty="0">
                <a:solidFill>
                  <a:schemeClr val="tx1"/>
                </a:solidFill>
                <a:effectLst/>
                <a:latin typeface="+mn-lt"/>
                <a:ea typeface="+mn-ea"/>
                <a:cs typeface="+mn-cs"/>
              </a:rPr>
              <a:t>. MAPC</a:t>
            </a:r>
            <a:r>
              <a:rPr lang="en-US" sz="1200" kern="1200" baseline="0" dirty="0">
                <a:solidFill>
                  <a:schemeClr val="tx1"/>
                </a:solidFill>
                <a:effectLst/>
                <a:latin typeface="+mn-lt"/>
                <a:ea typeface="+mn-ea"/>
                <a:cs typeface="+mn-cs"/>
              </a:rPr>
              <a:t> is the regional planning agency of the Boston Metropolitan area. We provide planning and technical assistance to the 101 cities and towns within the region, roughly the area within the Route 495 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wear a number of hats.  In this case, we are acting as consultants to help facilitate creation of the plan. It’s not an MAPC vision for the future, it’s the Town’s vision. In other words, this project will result in a plan for the Town, by the Town. We are happy to be a part of this process. </a:t>
            </a:r>
            <a:r>
              <a:rPr lang="en-US" sz="1200" kern="1200" dirty="0">
                <a:solidFill>
                  <a:schemeClr val="tx1"/>
                </a:solidFill>
                <a:effectLst/>
                <a:latin typeface="+mn-lt"/>
                <a:ea typeface="+mn-ea"/>
                <a:cs typeface="+mn-cs"/>
              </a:rPr>
              <a:t>Our work is only as good as the feedback</a:t>
            </a:r>
            <a:r>
              <a:rPr lang="en-US" sz="1200" kern="1200" baseline="0" dirty="0">
                <a:solidFill>
                  <a:schemeClr val="tx1"/>
                </a:solidFill>
                <a:effectLst/>
                <a:latin typeface="+mn-lt"/>
                <a:ea typeface="+mn-ea"/>
                <a:cs typeface="+mn-cs"/>
              </a:rPr>
              <a:t> we receive from you all throughout this process so we will be focusing a lot of effort on providing meaningful opportunities for the community to engage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have a staff of about 100 at MAPC and have a great team assembled to support the Saugus Master Plan. Our staff have expertise across all the disciplines required of a master plan including Community Engagement, Land Use, Housing, Economic Development, Transportation, Arts and Culture, Municipal Collaboration, Data Services, Environment, Clean Energy, and Public Health.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57A5EB-D8BE-4DB1-A947-25C41FA5246D}" type="slidenum">
              <a:rPr lang="en-US" smtClean="0"/>
              <a:pPr/>
              <a:t>6</a:t>
            </a:fld>
            <a:endParaRPr lang="en-US" dirty="0"/>
          </a:p>
        </p:txBody>
      </p:sp>
    </p:spTree>
    <p:extLst>
      <p:ext uri="{BB962C8B-B14F-4D97-AF65-F5344CB8AC3E}">
        <p14:creationId xmlns:p14="http://schemas.microsoft.com/office/powerpoint/2010/main" val="142778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MAPC has recently completed master plan processes in ...</a:t>
            </a:r>
            <a:r>
              <a:rPr lang="en-US" sz="1200" kern="1200" baseline="0" dirty="0">
                <a:solidFill>
                  <a:schemeClr val="tx1"/>
                </a:solidFill>
                <a:effectLst/>
                <a:latin typeface="+mn-lt"/>
                <a:ea typeface="+mn-ea"/>
                <a:cs typeface="+mn-cs"/>
              </a:rPr>
              <a:t> Each plan is unique to the municipality with content that is defined by the community. This experience has provided us the framework, experience, and expertise to facilitate these processes in order to draw out the information that is needed and compose a plan that is meaningful and useful to the community.</a:t>
            </a:r>
            <a:endParaRPr lang="en-US" dirty="0"/>
          </a:p>
          <a:p>
            <a:endParaRPr lang="en-US" dirty="0"/>
          </a:p>
        </p:txBody>
      </p:sp>
      <p:sp>
        <p:nvSpPr>
          <p:cNvPr id="4" name="Slide Number Placeholder 3"/>
          <p:cNvSpPr>
            <a:spLocks noGrp="1"/>
          </p:cNvSpPr>
          <p:nvPr>
            <p:ph type="sldNum" sz="quarter" idx="10"/>
          </p:nvPr>
        </p:nvSpPr>
        <p:spPr/>
        <p:txBody>
          <a:bodyPr/>
          <a:lstStyle/>
          <a:p>
            <a:fld id="{8E57A5EB-D8BE-4DB1-A947-25C41FA5246D}" type="slidenum">
              <a:rPr lang="en-US" smtClean="0"/>
              <a:pPr/>
              <a:t>7</a:t>
            </a:fld>
            <a:endParaRPr lang="en-US" dirty="0"/>
          </a:p>
        </p:txBody>
      </p:sp>
    </p:spTree>
    <p:extLst>
      <p:ext uri="{BB962C8B-B14F-4D97-AF65-F5344CB8AC3E}">
        <p14:creationId xmlns:p14="http://schemas.microsoft.com/office/powerpoint/2010/main" val="98581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document and a process</a:t>
            </a:r>
          </a:p>
        </p:txBody>
      </p:sp>
      <p:sp>
        <p:nvSpPr>
          <p:cNvPr id="4" name="Slide Number Placeholder 3"/>
          <p:cNvSpPr>
            <a:spLocks noGrp="1"/>
          </p:cNvSpPr>
          <p:nvPr>
            <p:ph type="sldNum" sz="quarter" idx="5"/>
          </p:nvPr>
        </p:nvSpPr>
        <p:spPr/>
        <p:txBody>
          <a:bodyPr/>
          <a:lstStyle/>
          <a:p>
            <a:fld id="{8E57A5EB-D8BE-4DB1-A947-25C41FA5246D}" type="slidenum">
              <a:rPr lang="en-US" smtClean="0"/>
              <a:pPr/>
              <a:t>8</a:t>
            </a:fld>
            <a:endParaRPr lang="en-US" dirty="0"/>
          </a:p>
        </p:txBody>
      </p:sp>
    </p:spTree>
    <p:extLst>
      <p:ext uri="{BB962C8B-B14F-4D97-AF65-F5344CB8AC3E}">
        <p14:creationId xmlns:p14="http://schemas.microsoft.com/office/powerpoint/2010/main" val="185099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 are changing.  [Include quote from Lincoln about change]</a:t>
            </a:r>
          </a:p>
        </p:txBody>
      </p:sp>
      <p:sp>
        <p:nvSpPr>
          <p:cNvPr id="4" name="Slide Number Placeholder 3"/>
          <p:cNvSpPr>
            <a:spLocks noGrp="1"/>
          </p:cNvSpPr>
          <p:nvPr>
            <p:ph type="sldNum" sz="quarter" idx="5"/>
          </p:nvPr>
        </p:nvSpPr>
        <p:spPr/>
        <p:txBody>
          <a:bodyPr/>
          <a:lstStyle/>
          <a:p>
            <a:fld id="{8E57A5EB-D8BE-4DB1-A947-25C41FA5246D}" type="slidenum">
              <a:rPr lang="en-US" smtClean="0"/>
              <a:pPr/>
              <a:t>9</a:t>
            </a:fld>
            <a:endParaRPr lang="en-US" dirty="0"/>
          </a:p>
        </p:txBody>
      </p:sp>
    </p:spTree>
    <p:extLst>
      <p:ext uri="{BB962C8B-B14F-4D97-AF65-F5344CB8AC3E}">
        <p14:creationId xmlns:p14="http://schemas.microsoft.com/office/powerpoint/2010/main" val="353693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Roadmap is the heart of the master plan.  Organized into themes around how we live in our communities.  Begins with vision. </a:t>
            </a:r>
          </a:p>
        </p:txBody>
      </p:sp>
      <p:sp>
        <p:nvSpPr>
          <p:cNvPr id="4" name="Slide Number Placeholder 3"/>
          <p:cNvSpPr>
            <a:spLocks noGrp="1"/>
          </p:cNvSpPr>
          <p:nvPr>
            <p:ph type="sldNum" sz="quarter" idx="5"/>
          </p:nvPr>
        </p:nvSpPr>
        <p:spPr/>
        <p:txBody>
          <a:bodyPr/>
          <a:lstStyle/>
          <a:p>
            <a:fld id="{8E57A5EB-D8BE-4DB1-A947-25C41FA5246D}" type="slidenum">
              <a:rPr lang="en-US" smtClean="0"/>
              <a:pPr/>
              <a:t>11</a:t>
            </a:fld>
            <a:endParaRPr lang="en-US" dirty="0"/>
          </a:p>
        </p:txBody>
      </p:sp>
    </p:spTree>
    <p:extLst>
      <p:ext uri="{BB962C8B-B14F-4D97-AF65-F5344CB8AC3E}">
        <p14:creationId xmlns:p14="http://schemas.microsoft.com/office/powerpoint/2010/main" val="372682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Master Plan process is still</a:t>
            </a:r>
            <a:r>
              <a:rPr lang="en-US" baseline="0" dirty="0"/>
              <a:t> near its beginning, it is a 2-year process overall and began this past spring. The process involves starting at a high level with an overall vision and then breaking that vision down into more detail with goals in each of the topic areas of the master plan ultimately resulting in specific strategies and actions within a series of coordinated and interrelated topics that inform an implementation plan. The process will involve regular meetings of the Master Plan Steering Committee and a program of engagement opportunities that occur throughout the 2-years catering the events to the type of feedback that is needed at that moment in the process.</a:t>
            </a:r>
            <a:endParaRPr lang="en-US" dirty="0"/>
          </a:p>
        </p:txBody>
      </p:sp>
      <p:sp>
        <p:nvSpPr>
          <p:cNvPr id="4" name="Slide Number Placeholder 3"/>
          <p:cNvSpPr>
            <a:spLocks noGrp="1"/>
          </p:cNvSpPr>
          <p:nvPr>
            <p:ph type="sldNum" sz="quarter" idx="10"/>
          </p:nvPr>
        </p:nvSpPr>
        <p:spPr/>
        <p:txBody>
          <a:bodyPr/>
          <a:lstStyle/>
          <a:p>
            <a:fld id="{8E57A5EB-D8BE-4DB1-A947-25C41FA5246D}" type="slidenum">
              <a:rPr lang="en-US" smtClean="0"/>
              <a:pPr/>
              <a:t>12</a:t>
            </a:fld>
            <a:endParaRPr lang="en-US" dirty="0"/>
          </a:p>
        </p:txBody>
      </p:sp>
    </p:spTree>
    <p:extLst>
      <p:ext uri="{BB962C8B-B14F-4D97-AF65-F5344CB8AC3E}">
        <p14:creationId xmlns:p14="http://schemas.microsoft.com/office/powerpoint/2010/main" val="301787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980C8-554F-464E-B0B6-F8D80EF9B8EC}" type="datetimeFigureOut">
              <a:rPr lang="en-US" smtClean="0"/>
              <a:pPr/>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8B0A-D874-4EE8-A1CE-4513E699C55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980C8-554F-464E-B0B6-F8D80EF9B8EC}" type="datetimeFigureOut">
              <a:rPr lang="en-US" smtClean="0"/>
              <a:pPr/>
              <a:t>9/18/2020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8B0A-D874-4EE8-A1CE-4513E699C5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5.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hyperlink" Target="mailto:ckuschel@mapc.org" TargetMode="External"/><Relationship Id="rId4" Type="http://schemas.openxmlformats.org/officeDocument/2006/relationships/hyperlink" Target="http://www.saugusunited2035.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mapc.ma/visioningopenhou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ew of a river&#10;&#10;Description automatically generated">
            <a:extLst>
              <a:ext uri="{FF2B5EF4-FFF2-40B4-BE49-F238E27FC236}">
                <a16:creationId xmlns:a16="http://schemas.microsoft.com/office/drawing/2014/main" id="{1B2EC713-17BC-4206-8363-B227835E5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9565"/>
            <a:ext cx="9144000" cy="2561562"/>
          </a:xfrm>
          <a:prstGeom prst="rect">
            <a:avLst/>
          </a:prstGeom>
        </p:spPr>
      </p:pic>
      <p:sp>
        <p:nvSpPr>
          <p:cNvPr id="7" name="Title 1">
            <a:extLst>
              <a:ext uri="{FF2B5EF4-FFF2-40B4-BE49-F238E27FC236}">
                <a16:creationId xmlns:a16="http://schemas.microsoft.com/office/drawing/2014/main" id="{9CAECE55-28A5-4FD2-99AF-017A60E0E660}"/>
              </a:ext>
            </a:extLst>
          </p:cNvPr>
          <p:cNvSpPr>
            <a:spLocks noGrp="1"/>
          </p:cNvSpPr>
          <p:nvPr>
            <p:ph type="ctrTitle"/>
          </p:nvPr>
        </p:nvSpPr>
        <p:spPr>
          <a:xfrm>
            <a:off x="267119" y="4315472"/>
            <a:ext cx="5299801" cy="1470025"/>
          </a:xfrm>
        </p:spPr>
        <p:txBody>
          <a:bodyPr>
            <a:normAutofit fontScale="90000"/>
          </a:bodyPr>
          <a:lstStyle/>
          <a:p>
            <a:pPr algn="l"/>
            <a:r>
              <a:rPr lang="en-US" sz="3200" b="1" dirty="0">
                <a:solidFill>
                  <a:schemeClr val="tx1">
                    <a:lumMod val="65000"/>
                    <a:lumOff val="35000"/>
                  </a:schemeClr>
                </a:solidFill>
                <a:latin typeface="Tw Cen MT" panose="020B0602020104020603" pitchFamily="34" charset="0"/>
                <a:ea typeface="+mn-ea"/>
                <a:cs typeface="+mn-cs"/>
              </a:rPr>
              <a:t>V</a:t>
            </a:r>
            <a:r>
              <a:rPr lang="en-US" sz="3600" b="1" dirty="0">
                <a:solidFill>
                  <a:schemeClr val="tx1">
                    <a:lumMod val="65000"/>
                    <a:lumOff val="35000"/>
                  </a:schemeClr>
                </a:solidFill>
                <a:latin typeface="Tw Cen MT" panose="020B0602020104020603" pitchFamily="34" charset="0"/>
                <a:ea typeface="+mn-ea"/>
                <a:cs typeface="+mn-cs"/>
              </a:rPr>
              <a:t>irtual Visioning Workshop</a:t>
            </a:r>
            <a:r>
              <a:rPr lang="en-US" sz="2800" b="1" dirty="0">
                <a:solidFill>
                  <a:schemeClr val="tx1">
                    <a:lumMod val="65000"/>
                    <a:lumOff val="35000"/>
                  </a:schemeClr>
                </a:solidFill>
                <a:latin typeface="Tw Cen MT" panose="020B0602020104020603" pitchFamily="34" charset="0"/>
                <a:ea typeface="+mn-ea"/>
                <a:cs typeface="+mn-cs"/>
              </a:rPr>
              <a:t/>
            </a:r>
            <a:br>
              <a:rPr lang="en-US" sz="2800" b="1" dirty="0">
                <a:solidFill>
                  <a:schemeClr val="tx1">
                    <a:lumMod val="65000"/>
                    <a:lumOff val="35000"/>
                  </a:schemeClr>
                </a:solidFill>
                <a:latin typeface="Tw Cen MT" panose="020B0602020104020603" pitchFamily="34" charset="0"/>
                <a:ea typeface="+mn-ea"/>
                <a:cs typeface="+mn-cs"/>
              </a:rPr>
            </a:br>
            <a:r>
              <a:rPr lang="en-US" sz="2800" b="1" dirty="0">
                <a:solidFill>
                  <a:schemeClr val="tx1">
                    <a:lumMod val="65000"/>
                    <a:lumOff val="35000"/>
                  </a:schemeClr>
                </a:solidFill>
                <a:latin typeface="Tw Cen MT" panose="020B0602020104020603" pitchFamily="34" charset="0"/>
                <a:ea typeface="+mn-ea"/>
                <a:cs typeface="+mn-cs"/>
              </a:rPr>
              <a:t>September 15, 2020</a:t>
            </a:r>
          </a:p>
        </p:txBody>
      </p:sp>
      <p:pic>
        <p:nvPicPr>
          <p:cNvPr id="11" name="Picture 10">
            <a:extLst>
              <a:ext uri="{FF2B5EF4-FFF2-40B4-BE49-F238E27FC236}">
                <a16:creationId xmlns:a16="http://schemas.microsoft.com/office/drawing/2014/main" id="{F6B25740-9BF9-4B75-A51F-5545A0CF11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824"/>
          <a:stretch/>
        </p:blipFill>
        <p:spPr>
          <a:xfrm>
            <a:off x="1447104" y="5842791"/>
            <a:ext cx="1600895" cy="814449"/>
          </a:xfrm>
          <a:prstGeom prst="rect">
            <a:avLst/>
          </a:prstGeom>
        </p:spPr>
      </p:pic>
      <p:pic>
        <p:nvPicPr>
          <p:cNvPr id="14" name="Picture 13">
            <a:extLst>
              <a:ext uri="{FF2B5EF4-FFF2-40B4-BE49-F238E27FC236}">
                <a16:creationId xmlns:a16="http://schemas.microsoft.com/office/drawing/2014/main" id="{87E2F762-BBE3-4075-A164-6165D3C242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32" y="5842792"/>
            <a:ext cx="896672" cy="896672"/>
          </a:xfrm>
          <a:prstGeom prst="rect">
            <a:avLst/>
          </a:prstGeom>
        </p:spPr>
      </p:pic>
      <p:pic>
        <p:nvPicPr>
          <p:cNvPr id="4" name="Picture 3" descr="A close up of a sign&#10;&#10;Description automatically generated">
            <a:extLst>
              <a:ext uri="{FF2B5EF4-FFF2-40B4-BE49-F238E27FC236}">
                <a16:creationId xmlns:a16="http://schemas.microsoft.com/office/drawing/2014/main" id="{536DFEE0-1BAD-4D58-B5EF-BFE6FD357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6532" y="5346058"/>
            <a:ext cx="1900349" cy="1436725"/>
          </a:xfrm>
          <a:prstGeom prst="rect">
            <a:avLst/>
          </a:prstGeom>
        </p:spPr>
      </p:pic>
      <p:sp>
        <p:nvSpPr>
          <p:cNvPr id="18" name="Title 1">
            <a:extLst>
              <a:ext uri="{FF2B5EF4-FFF2-40B4-BE49-F238E27FC236}">
                <a16:creationId xmlns:a16="http://schemas.microsoft.com/office/drawing/2014/main" id="{9D100B72-CE95-43FB-95DD-CD7CFCFBA483}"/>
              </a:ext>
            </a:extLst>
          </p:cNvPr>
          <p:cNvSpPr txBox="1">
            <a:spLocks/>
          </p:cNvSpPr>
          <p:nvPr/>
        </p:nvSpPr>
        <p:spPr>
          <a:xfrm>
            <a:off x="135466" y="-39761"/>
            <a:ext cx="8325134" cy="2048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02494D"/>
                </a:solidFill>
                <a:latin typeface="Tw Cen MT" panose="020B0602020104020603" pitchFamily="34" charset="0"/>
                <a:ea typeface="+mn-ea"/>
                <a:cs typeface="+mn-cs"/>
              </a:rPr>
              <a:t>SAUGUS UNITED 2035</a:t>
            </a:r>
          </a:p>
          <a:p>
            <a:pPr algn="l"/>
            <a:r>
              <a:rPr lang="en-US" sz="3600" b="1" dirty="0">
                <a:solidFill>
                  <a:srgbClr val="27777B"/>
                </a:solidFill>
                <a:latin typeface="Tw Cen MT" panose="020B0602020104020603" pitchFamily="34" charset="0"/>
                <a:ea typeface="+mn-ea"/>
                <a:cs typeface="+mn-cs"/>
              </a:rPr>
              <a:t>Connecting our Past | Defining our Future</a:t>
            </a:r>
            <a:r>
              <a:rPr lang="en-US" sz="2800" b="1" dirty="0">
                <a:latin typeface="Tw Cen MT" panose="020B0602020104020603" pitchFamily="34" charset="0"/>
                <a:ea typeface="+mn-ea"/>
                <a:cs typeface="+mn-cs"/>
              </a:rPr>
              <a:t/>
            </a:r>
            <a:br>
              <a:rPr lang="en-US" sz="2800" b="1" dirty="0">
                <a:latin typeface="Tw Cen MT" panose="020B0602020104020603" pitchFamily="34" charset="0"/>
                <a:ea typeface="+mn-ea"/>
                <a:cs typeface="+mn-cs"/>
              </a:rPr>
            </a:br>
            <a:r>
              <a:rPr lang="en-US" sz="2800" b="1" i="1" dirty="0">
                <a:solidFill>
                  <a:schemeClr val="tx1">
                    <a:lumMod val="65000"/>
                    <a:lumOff val="35000"/>
                  </a:schemeClr>
                </a:solidFill>
                <a:latin typeface="Tw Cen MT" panose="020B0602020104020603" pitchFamily="34" charset="0"/>
                <a:ea typeface="+mn-ea"/>
                <a:cs typeface="+mn-cs"/>
              </a:rPr>
              <a:t>The Saugus Master Plan</a:t>
            </a:r>
          </a:p>
        </p:txBody>
      </p:sp>
    </p:spTree>
    <p:extLst>
      <p:ext uri="{BB962C8B-B14F-4D97-AF65-F5344CB8AC3E}">
        <p14:creationId xmlns:p14="http://schemas.microsoft.com/office/powerpoint/2010/main" val="24894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E287A0D-4116-4F22-B54F-D74CDADA7BFA}"/>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213EBE63-D9E4-452D-ABC4-971EC9A6ADEB}"/>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Project Overview</a:t>
            </a:r>
          </a:p>
        </p:txBody>
      </p:sp>
      <p:cxnSp>
        <p:nvCxnSpPr>
          <p:cNvPr id="6" name="Straight Connector 5">
            <a:extLst>
              <a:ext uri="{FF2B5EF4-FFF2-40B4-BE49-F238E27FC236}">
                <a16:creationId xmlns:a16="http://schemas.microsoft.com/office/drawing/2014/main" id="{61BEB463-BC34-4BB0-802D-EACEB6A33312}"/>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9D686ECC-6283-4D0F-88DA-F0E31E56F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9" name="TextBox 8">
            <a:extLst>
              <a:ext uri="{FF2B5EF4-FFF2-40B4-BE49-F238E27FC236}">
                <a16:creationId xmlns:a16="http://schemas.microsoft.com/office/drawing/2014/main" id="{C1CFD8A2-2A67-451B-AE5F-71979B5BE2FE}"/>
              </a:ext>
            </a:extLst>
          </p:cNvPr>
          <p:cNvSpPr txBox="1"/>
          <p:nvPr/>
        </p:nvSpPr>
        <p:spPr>
          <a:xfrm>
            <a:off x="406731" y="1176178"/>
            <a:ext cx="8991600" cy="476028"/>
          </a:xfrm>
          <a:prstGeom prst="rect">
            <a:avLst/>
          </a:prstGeom>
          <a:noFill/>
        </p:spPr>
        <p:txBody>
          <a:bodyPr wrap="square">
            <a:spAutoFit/>
          </a:bodyPr>
          <a:lstStyle/>
          <a:p>
            <a:pPr marL="0" lvl="1" algn="l">
              <a:lnSpc>
                <a:spcPct val="110000"/>
              </a:lnSpc>
              <a:spcBef>
                <a:spcPts val="0"/>
              </a:spcBef>
              <a:spcAft>
                <a:spcPts val="1200"/>
              </a:spcAft>
            </a:pPr>
            <a:r>
              <a:rPr lang="en-US" sz="2400" b="1" dirty="0">
                <a:solidFill>
                  <a:schemeClr val="tx1"/>
                </a:solidFill>
                <a:latin typeface="Tw Cen MT" panose="020B0602020104020603" pitchFamily="34" charset="0"/>
              </a:rPr>
              <a:t>HOW THE PLAN IS ORGANIZED</a:t>
            </a:r>
          </a:p>
        </p:txBody>
      </p:sp>
      <p:sp>
        <p:nvSpPr>
          <p:cNvPr id="11" name="Subtitle 2">
            <a:extLst>
              <a:ext uri="{FF2B5EF4-FFF2-40B4-BE49-F238E27FC236}">
                <a16:creationId xmlns:a16="http://schemas.microsoft.com/office/drawing/2014/main" id="{63AADA57-4DE8-465F-BBB9-2120C25EDA39}"/>
              </a:ext>
            </a:extLst>
          </p:cNvPr>
          <p:cNvSpPr txBox="1">
            <a:spLocks/>
          </p:cNvSpPr>
          <p:nvPr/>
        </p:nvSpPr>
        <p:spPr>
          <a:xfrm>
            <a:off x="512619" y="1788470"/>
            <a:ext cx="7778521" cy="46225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Tw Cen MT" panose="020B0602020104020603" pitchFamily="34" charset="0"/>
              </a:rPr>
              <a:t>Saugus United 2035 has 3 components:</a:t>
            </a:r>
          </a:p>
          <a:p>
            <a:pPr marL="514350" indent="-514350" algn="l">
              <a:buFont typeface="+mj-lt"/>
              <a:buAutoNum type="arabicPeriod"/>
            </a:pPr>
            <a:r>
              <a:rPr lang="en-US" b="1" dirty="0">
                <a:solidFill>
                  <a:srgbClr val="27777B"/>
                </a:solidFill>
                <a:latin typeface="Tw Cen MT" panose="020B0602020104020603" pitchFamily="34" charset="0"/>
              </a:rPr>
              <a:t>Baseline Report </a:t>
            </a:r>
            <a:r>
              <a:rPr lang="en-US" dirty="0">
                <a:solidFill>
                  <a:schemeClr val="tx1"/>
                </a:solidFill>
                <a:latin typeface="Tw Cen MT" panose="020B0602020104020603" pitchFamily="34" charset="0"/>
              </a:rPr>
              <a:t>– snapshot of existing conditions</a:t>
            </a:r>
          </a:p>
          <a:p>
            <a:pPr marL="514350" indent="-514350" algn="l">
              <a:buFont typeface="+mj-lt"/>
              <a:buAutoNum type="arabicPeriod"/>
            </a:pPr>
            <a:r>
              <a:rPr lang="en-US" b="1" dirty="0">
                <a:solidFill>
                  <a:srgbClr val="27777B"/>
                </a:solidFill>
                <a:latin typeface="Tw Cen MT" panose="020B0602020104020603" pitchFamily="34" charset="0"/>
              </a:rPr>
              <a:t>Roadmap</a:t>
            </a:r>
            <a:r>
              <a:rPr lang="en-US" dirty="0">
                <a:solidFill>
                  <a:schemeClr val="tx1"/>
                </a:solidFill>
                <a:latin typeface="Tw Cen MT" panose="020B0602020104020603" pitchFamily="34" charset="0"/>
              </a:rPr>
              <a:t> – main policy document with vision and elements, organized by theme</a:t>
            </a:r>
          </a:p>
          <a:p>
            <a:pPr marL="514350" indent="-514350" algn="l">
              <a:buFont typeface="+mj-lt"/>
              <a:buAutoNum type="arabicPeriod"/>
            </a:pPr>
            <a:r>
              <a:rPr lang="en-US" b="1" dirty="0">
                <a:solidFill>
                  <a:srgbClr val="27777B"/>
                </a:solidFill>
                <a:latin typeface="Tw Cen MT" panose="020B0602020104020603" pitchFamily="34" charset="0"/>
              </a:rPr>
              <a:t>Action Plan </a:t>
            </a:r>
            <a:r>
              <a:rPr lang="en-US" dirty="0">
                <a:solidFill>
                  <a:schemeClr val="tx1"/>
                </a:solidFill>
                <a:latin typeface="Tw Cen MT" panose="020B0602020104020603" pitchFamily="34" charset="0"/>
              </a:rPr>
              <a:t>– how to implement the plan, who is responsible, and timeframes</a:t>
            </a:r>
          </a:p>
          <a:p>
            <a:pPr marL="514350" indent="-514350" algn="l">
              <a:buFont typeface="+mj-lt"/>
              <a:buAutoNum type="arabicPeriod"/>
            </a:pPr>
            <a:endParaRPr lang="en-US"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19703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E287A0D-4116-4F22-B54F-D74CDADA7BFA}"/>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213EBE63-D9E4-452D-ABC4-971EC9A6ADEB}"/>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Project Overview</a:t>
            </a:r>
          </a:p>
        </p:txBody>
      </p:sp>
      <p:cxnSp>
        <p:nvCxnSpPr>
          <p:cNvPr id="6" name="Straight Connector 5">
            <a:extLst>
              <a:ext uri="{FF2B5EF4-FFF2-40B4-BE49-F238E27FC236}">
                <a16:creationId xmlns:a16="http://schemas.microsoft.com/office/drawing/2014/main" id="{61BEB463-BC34-4BB0-802D-EACEB6A33312}"/>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9D686ECC-6283-4D0F-88DA-F0E31E56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9" name="TextBox 8">
            <a:extLst>
              <a:ext uri="{FF2B5EF4-FFF2-40B4-BE49-F238E27FC236}">
                <a16:creationId xmlns:a16="http://schemas.microsoft.com/office/drawing/2014/main" id="{C1CFD8A2-2A67-451B-AE5F-71979B5BE2FE}"/>
              </a:ext>
            </a:extLst>
          </p:cNvPr>
          <p:cNvSpPr txBox="1"/>
          <p:nvPr/>
        </p:nvSpPr>
        <p:spPr>
          <a:xfrm>
            <a:off x="406731" y="1176178"/>
            <a:ext cx="8991600" cy="476028"/>
          </a:xfrm>
          <a:prstGeom prst="rect">
            <a:avLst/>
          </a:prstGeom>
          <a:noFill/>
        </p:spPr>
        <p:txBody>
          <a:bodyPr wrap="square">
            <a:spAutoFit/>
          </a:bodyPr>
          <a:lstStyle/>
          <a:p>
            <a:pPr marL="0" lvl="1" algn="l">
              <a:lnSpc>
                <a:spcPct val="110000"/>
              </a:lnSpc>
              <a:spcBef>
                <a:spcPts val="0"/>
              </a:spcBef>
              <a:spcAft>
                <a:spcPts val="1200"/>
              </a:spcAft>
            </a:pPr>
            <a:r>
              <a:rPr lang="en-US" sz="2400" b="1" dirty="0">
                <a:solidFill>
                  <a:schemeClr val="tx1"/>
                </a:solidFill>
                <a:latin typeface="Tw Cen MT" panose="020B0602020104020603" pitchFamily="34" charset="0"/>
              </a:rPr>
              <a:t>HOW THE PLAN IS ORGANIZED</a:t>
            </a:r>
          </a:p>
        </p:txBody>
      </p:sp>
      <p:sp>
        <p:nvSpPr>
          <p:cNvPr id="11" name="Subtitle 2">
            <a:extLst>
              <a:ext uri="{FF2B5EF4-FFF2-40B4-BE49-F238E27FC236}">
                <a16:creationId xmlns:a16="http://schemas.microsoft.com/office/drawing/2014/main" id="{63AADA57-4DE8-465F-BBB9-2120C25EDA39}"/>
              </a:ext>
            </a:extLst>
          </p:cNvPr>
          <p:cNvSpPr txBox="1">
            <a:spLocks/>
          </p:cNvSpPr>
          <p:nvPr/>
        </p:nvSpPr>
        <p:spPr>
          <a:xfrm>
            <a:off x="406731" y="1542584"/>
            <a:ext cx="8364262" cy="46225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Tw Cen MT" panose="020B0602020104020603" pitchFamily="34" charset="0"/>
              </a:rPr>
              <a:t>The </a:t>
            </a:r>
            <a:r>
              <a:rPr lang="en-US" b="1" dirty="0">
                <a:solidFill>
                  <a:srgbClr val="27777B"/>
                </a:solidFill>
                <a:latin typeface="Tw Cen MT" panose="020B0602020104020603" pitchFamily="34" charset="0"/>
              </a:rPr>
              <a:t>Roadmap</a:t>
            </a:r>
            <a:r>
              <a:rPr lang="en-US" dirty="0">
                <a:solidFill>
                  <a:schemeClr val="tx1"/>
                </a:solidFill>
                <a:latin typeface="Tw Cen MT" panose="020B0602020104020603" pitchFamily="34" charset="0"/>
              </a:rPr>
              <a:t> organizes the elements into themes</a:t>
            </a:r>
          </a:p>
        </p:txBody>
      </p:sp>
      <p:sp>
        <p:nvSpPr>
          <p:cNvPr id="3" name="Rectangle 2">
            <a:extLst>
              <a:ext uri="{FF2B5EF4-FFF2-40B4-BE49-F238E27FC236}">
                <a16:creationId xmlns:a16="http://schemas.microsoft.com/office/drawing/2014/main" id="{835A6058-A62D-460C-95AC-F85EC51A86C0}"/>
              </a:ext>
            </a:extLst>
          </p:cNvPr>
          <p:cNvSpPr/>
          <p:nvPr/>
        </p:nvSpPr>
        <p:spPr>
          <a:xfrm>
            <a:off x="465222" y="2553103"/>
            <a:ext cx="1747464" cy="1106728"/>
          </a:xfrm>
          <a:prstGeom prst="rect">
            <a:avLst/>
          </a:prstGeom>
          <a:solidFill>
            <a:srgbClr val="27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2156C0-63CB-4796-BEC9-3AD54DA745DE}"/>
              </a:ext>
            </a:extLst>
          </p:cNvPr>
          <p:cNvSpPr/>
          <p:nvPr/>
        </p:nvSpPr>
        <p:spPr>
          <a:xfrm>
            <a:off x="2513639" y="2553103"/>
            <a:ext cx="1747464" cy="1106728"/>
          </a:xfrm>
          <a:prstGeom prst="rect">
            <a:avLst/>
          </a:prstGeom>
          <a:solidFill>
            <a:srgbClr val="80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27D121-F914-4C88-A253-B4DBC03AE1E8}"/>
              </a:ext>
            </a:extLst>
          </p:cNvPr>
          <p:cNvSpPr/>
          <p:nvPr/>
        </p:nvSpPr>
        <p:spPr>
          <a:xfrm>
            <a:off x="4562056" y="2553103"/>
            <a:ext cx="1747464" cy="1106728"/>
          </a:xfrm>
          <a:prstGeom prst="rect">
            <a:avLst/>
          </a:prstGeom>
          <a:solidFill>
            <a:srgbClr val="AA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2EC4D7-4882-456D-97FA-8E66A8DD090F}"/>
              </a:ext>
            </a:extLst>
          </p:cNvPr>
          <p:cNvSpPr/>
          <p:nvPr/>
        </p:nvSpPr>
        <p:spPr>
          <a:xfrm>
            <a:off x="6610473" y="2553103"/>
            <a:ext cx="1747464" cy="1106728"/>
          </a:xfrm>
          <a:prstGeom prst="rect">
            <a:avLst/>
          </a:prstGeom>
          <a:solidFill>
            <a:srgbClr val="D4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B63078-2C2A-45FE-9D49-ABBC54DEED85}"/>
              </a:ext>
            </a:extLst>
          </p:cNvPr>
          <p:cNvSpPr/>
          <p:nvPr/>
        </p:nvSpPr>
        <p:spPr>
          <a:xfrm>
            <a:off x="6610472" y="4127952"/>
            <a:ext cx="1747464" cy="1106728"/>
          </a:xfrm>
          <a:prstGeom prst="rect">
            <a:avLst/>
          </a:prstGeom>
          <a:solidFill>
            <a:srgbClr val="AA7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71051C-EF4E-4894-9A98-BEDE7571CCF5}"/>
              </a:ext>
            </a:extLst>
          </p:cNvPr>
          <p:cNvSpPr/>
          <p:nvPr/>
        </p:nvSpPr>
        <p:spPr>
          <a:xfrm>
            <a:off x="465222" y="4127952"/>
            <a:ext cx="1747464" cy="1106728"/>
          </a:xfrm>
          <a:prstGeom prst="rect">
            <a:avLst/>
          </a:prstGeom>
          <a:solidFill>
            <a:srgbClr val="D18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9AE79A-4566-49B4-880A-B6280824D866}"/>
              </a:ext>
            </a:extLst>
          </p:cNvPr>
          <p:cNvSpPr/>
          <p:nvPr/>
        </p:nvSpPr>
        <p:spPr>
          <a:xfrm>
            <a:off x="2513639" y="4127952"/>
            <a:ext cx="1747464" cy="1106728"/>
          </a:xfrm>
          <a:prstGeom prst="rect">
            <a:avLst/>
          </a:prstGeom>
          <a:solidFill>
            <a:srgbClr val="5CA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332A99-0D44-4CC9-B6E3-565A7D9B1861}"/>
              </a:ext>
            </a:extLst>
          </p:cNvPr>
          <p:cNvSpPr/>
          <p:nvPr/>
        </p:nvSpPr>
        <p:spPr>
          <a:xfrm>
            <a:off x="4562056" y="4127952"/>
            <a:ext cx="1747464" cy="1106728"/>
          </a:xfrm>
          <a:prstGeom prst="rect">
            <a:avLst/>
          </a:prstGeom>
          <a:solidFill>
            <a:srgbClr val="85B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CA2C2-0551-469D-9193-8A44117F284E}"/>
              </a:ext>
            </a:extLst>
          </p:cNvPr>
          <p:cNvSpPr/>
          <p:nvPr/>
        </p:nvSpPr>
        <p:spPr>
          <a:xfrm>
            <a:off x="465222" y="5695815"/>
            <a:ext cx="1747464" cy="1106728"/>
          </a:xfrm>
          <a:prstGeom prst="rect">
            <a:avLst/>
          </a:prstGeom>
          <a:solidFill>
            <a:srgbClr val="8E4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B81127-B4EC-413F-9C45-FBC9FB516226}"/>
              </a:ext>
            </a:extLst>
          </p:cNvPr>
          <p:cNvSpPr/>
          <p:nvPr/>
        </p:nvSpPr>
        <p:spPr>
          <a:xfrm>
            <a:off x="2513639" y="5695815"/>
            <a:ext cx="1747464" cy="1106728"/>
          </a:xfrm>
          <a:prstGeom prst="rect">
            <a:avLst/>
          </a:prstGeom>
          <a:solidFill>
            <a:srgbClr val="AB7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1C81C4-C221-455F-BA6A-D4B1EEB85DE4}"/>
              </a:ext>
            </a:extLst>
          </p:cNvPr>
          <p:cNvSpPr/>
          <p:nvPr/>
        </p:nvSpPr>
        <p:spPr>
          <a:xfrm>
            <a:off x="4562056" y="5695815"/>
            <a:ext cx="1747464" cy="1106728"/>
          </a:xfrm>
          <a:prstGeom prst="rect">
            <a:avLst/>
          </a:prstGeom>
          <a:solidFill>
            <a:srgbClr val="C49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D93A30F-5AFF-489E-AEE9-84326F95C9B9}"/>
              </a:ext>
            </a:extLst>
          </p:cNvPr>
          <p:cNvSpPr/>
          <p:nvPr/>
        </p:nvSpPr>
        <p:spPr>
          <a:xfrm>
            <a:off x="481263" y="2149642"/>
            <a:ext cx="1731423" cy="309251"/>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14F034-AF79-4534-9725-813B9AB8711F}"/>
              </a:ext>
            </a:extLst>
          </p:cNvPr>
          <p:cNvSpPr/>
          <p:nvPr/>
        </p:nvSpPr>
        <p:spPr>
          <a:xfrm>
            <a:off x="2513638" y="2149642"/>
            <a:ext cx="5844297" cy="320842"/>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37A598C-06F8-4169-8483-976CF8A893BE}"/>
              </a:ext>
            </a:extLst>
          </p:cNvPr>
          <p:cNvSpPr/>
          <p:nvPr/>
        </p:nvSpPr>
        <p:spPr>
          <a:xfrm>
            <a:off x="481263" y="3754041"/>
            <a:ext cx="1764632" cy="320842"/>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F50E1B1-AED5-4C21-B22D-D546D51B7DA6}"/>
              </a:ext>
            </a:extLst>
          </p:cNvPr>
          <p:cNvSpPr/>
          <p:nvPr/>
        </p:nvSpPr>
        <p:spPr>
          <a:xfrm>
            <a:off x="6610472" y="3754041"/>
            <a:ext cx="1764632" cy="320842"/>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8DE8D6D-3B96-49D7-B64A-B4529C167F16}"/>
              </a:ext>
            </a:extLst>
          </p:cNvPr>
          <p:cNvSpPr/>
          <p:nvPr/>
        </p:nvSpPr>
        <p:spPr>
          <a:xfrm>
            <a:off x="2544990" y="3754041"/>
            <a:ext cx="3764529" cy="320842"/>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31245D-7201-4C2B-B2FD-29A906431EBC}"/>
              </a:ext>
            </a:extLst>
          </p:cNvPr>
          <p:cNvSpPr/>
          <p:nvPr/>
        </p:nvSpPr>
        <p:spPr>
          <a:xfrm>
            <a:off x="481263" y="5302885"/>
            <a:ext cx="5844297" cy="320842"/>
          </a:xfrm>
          <a:custGeom>
            <a:avLst/>
            <a:gdLst>
              <a:gd name="connsiteX0" fmla="*/ 0 w 1764632"/>
              <a:gd name="connsiteY0" fmla="*/ 32084 h 320842"/>
              <a:gd name="connsiteX1" fmla="*/ 0 w 1764632"/>
              <a:gd name="connsiteY1" fmla="*/ 320842 h 320842"/>
              <a:gd name="connsiteX2" fmla="*/ 1764632 w 1764632"/>
              <a:gd name="connsiteY2" fmla="*/ 320842 h 320842"/>
              <a:gd name="connsiteX3" fmla="*/ 1764632 w 1764632"/>
              <a:gd name="connsiteY3" fmla="*/ 0 h 320842"/>
            </a:gdLst>
            <a:ahLst/>
            <a:cxnLst>
              <a:cxn ang="0">
                <a:pos x="connsiteX0" y="connsiteY0"/>
              </a:cxn>
              <a:cxn ang="0">
                <a:pos x="connsiteX1" y="connsiteY1"/>
              </a:cxn>
              <a:cxn ang="0">
                <a:pos x="connsiteX2" y="connsiteY2"/>
              </a:cxn>
              <a:cxn ang="0">
                <a:pos x="connsiteX3" y="connsiteY3"/>
              </a:cxn>
            </a:cxnLst>
            <a:rect l="l" t="t" r="r" b="b"/>
            <a:pathLst>
              <a:path w="1764632" h="320842">
                <a:moveTo>
                  <a:pt x="0" y="32084"/>
                </a:moveTo>
                <a:lnTo>
                  <a:pt x="0" y="320842"/>
                </a:lnTo>
                <a:lnTo>
                  <a:pt x="1764632" y="320842"/>
                </a:lnTo>
                <a:lnTo>
                  <a:pt x="17646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AFE0E4-74A7-4D8B-A858-FB55BFB222F8}"/>
              </a:ext>
            </a:extLst>
          </p:cNvPr>
          <p:cNvSpPr txBox="1"/>
          <p:nvPr/>
        </p:nvSpPr>
        <p:spPr>
          <a:xfrm>
            <a:off x="465222" y="2095050"/>
            <a:ext cx="1747464" cy="369332"/>
          </a:xfrm>
          <a:prstGeom prst="rect">
            <a:avLst/>
          </a:prstGeom>
          <a:noFill/>
        </p:spPr>
        <p:txBody>
          <a:bodyPr wrap="square" rtlCol="0">
            <a:spAutoFit/>
          </a:bodyPr>
          <a:lstStyle/>
          <a:p>
            <a:pPr algn="ctr"/>
            <a:r>
              <a:rPr lang="en-US" b="1" dirty="0"/>
              <a:t>VISION</a:t>
            </a:r>
          </a:p>
        </p:txBody>
      </p:sp>
      <p:sp>
        <p:nvSpPr>
          <p:cNvPr id="39" name="TextBox 38">
            <a:extLst>
              <a:ext uri="{FF2B5EF4-FFF2-40B4-BE49-F238E27FC236}">
                <a16:creationId xmlns:a16="http://schemas.microsoft.com/office/drawing/2014/main" id="{4D5FEC58-A007-4FCB-9607-FF7FCC393F95}"/>
              </a:ext>
            </a:extLst>
          </p:cNvPr>
          <p:cNvSpPr txBox="1"/>
          <p:nvPr/>
        </p:nvSpPr>
        <p:spPr>
          <a:xfrm>
            <a:off x="2529679" y="2095050"/>
            <a:ext cx="5828256" cy="369332"/>
          </a:xfrm>
          <a:prstGeom prst="rect">
            <a:avLst/>
          </a:prstGeom>
          <a:noFill/>
        </p:spPr>
        <p:txBody>
          <a:bodyPr wrap="square" rtlCol="0">
            <a:spAutoFit/>
          </a:bodyPr>
          <a:lstStyle/>
          <a:p>
            <a:pPr algn="ctr"/>
            <a:r>
              <a:rPr lang="en-US" b="1" dirty="0"/>
              <a:t>LIVE</a:t>
            </a:r>
          </a:p>
        </p:txBody>
      </p:sp>
      <p:sp>
        <p:nvSpPr>
          <p:cNvPr id="40" name="TextBox 39">
            <a:extLst>
              <a:ext uri="{FF2B5EF4-FFF2-40B4-BE49-F238E27FC236}">
                <a16:creationId xmlns:a16="http://schemas.microsoft.com/office/drawing/2014/main" id="{FDB3CE25-DF84-4130-9049-C552BF190492}"/>
              </a:ext>
            </a:extLst>
          </p:cNvPr>
          <p:cNvSpPr txBox="1"/>
          <p:nvPr/>
        </p:nvSpPr>
        <p:spPr>
          <a:xfrm>
            <a:off x="465222" y="3745856"/>
            <a:ext cx="1747464" cy="369332"/>
          </a:xfrm>
          <a:prstGeom prst="rect">
            <a:avLst/>
          </a:prstGeom>
          <a:noFill/>
        </p:spPr>
        <p:txBody>
          <a:bodyPr wrap="square" rtlCol="0">
            <a:spAutoFit/>
          </a:bodyPr>
          <a:lstStyle/>
          <a:p>
            <a:pPr algn="ctr"/>
            <a:r>
              <a:rPr lang="en-US" b="1" dirty="0"/>
              <a:t>WORK</a:t>
            </a:r>
          </a:p>
        </p:txBody>
      </p:sp>
      <p:sp>
        <p:nvSpPr>
          <p:cNvPr id="41" name="TextBox 40">
            <a:extLst>
              <a:ext uri="{FF2B5EF4-FFF2-40B4-BE49-F238E27FC236}">
                <a16:creationId xmlns:a16="http://schemas.microsoft.com/office/drawing/2014/main" id="{B9341EF5-04EE-45FF-94C4-436A6182BEA8}"/>
              </a:ext>
            </a:extLst>
          </p:cNvPr>
          <p:cNvSpPr txBox="1"/>
          <p:nvPr/>
        </p:nvSpPr>
        <p:spPr>
          <a:xfrm>
            <a:off x="2544990" y="3745856"/>
            <a:ext cx="3780570" cy="369332"/>
          </a:xfrm>
          <a:prstGeom prst="rect">
            <a:avLst/>
          </a:prstGeom>
          <a:noFill/>
        </p:spPr>
        <p:txBody>
          <a:bodyPr wrap="square" rtlCol="0">
            <a:spAutoFit/>
          </a:bodyPr>
          <a:lstStyle/>
          <a:p>
            <a:pPr algn="ctr"/>
            <a:r>
              <a:rPr lang="en-US" b="1" dirty="0"/>
              <a:t>PLAY</a:t>
            </a:r>
          </a:p>
        </p:txBody>
      </p:sp>
      <p:sp>
        <p:nvSpPr>
          <p:cNvPr id="42" name="TextBox 41">
            <a:extLst>
              <a:ext uri="{FF2B5EF4-FFF2-40B4-BE49-F238E27FC236}">
                <a16:creationId xmlns:a16="http://schemas.microsoft.com/office/drawing/2014/main" id="{1E51CDCF-5D72-48DE-8954-318EC0D5434C}"/>
              </a:ext>
            </a:extLst>
          </p:cNvPr>
          <p:cNvSpPr txBox="1"/>
          <p:nvPr/>
        </p:nvSpPr>
        <p:spPr>
          <a:xfrm>
            <a:off x="6619056" y="3745856"/>
            <a:ext cx="1747464" cy="369332"/>
          </a:xfrm>
          <a:prstGeom prst="rect">
            <a:avLst/>
          </a:prstGeom>
          <a:noFill/>
        </p:spPr>
        <p:txBody>
          <a:bodyPr wrap="square" rtlCol="0">
            <a:spAutoFit/>
          </a:bodyPr>
          <a:lstStyle/>
          <a:p>
            <a:pPr algn="ctr"/>
            <a:r>
              <a:rPr lang="en-US" b="1" dirty="0"/>
              <a:t>CONNECT</a:t>
            </a:r>
          </a:p>
        </p:txBody>
      </p:sp>
      <p:sp>
        <p:nvSpPr>
          <p:cNvPr id="43" name="TextBox 42">
            <a:extLst>
              <a:ext uri="{FF2B5EF4-FFF2-40B4-BE49-F238E27FC236}">
                <a16:creationId xmlns:a16="http://schemas.microsoft.com/office/drawing/2014/main" id="{2EB2ABCB-D730-48E2-8119-19141EA6234E}"/>
              </a:ext>
            </a:extLst>
          </p:cNvPr>
          <p:cNvSpPr txBox="1"/>
          <p:nvPr/>
        </p:nvSpPr>
        <p:spPr>
          <a:xfrm>
            <a:off x="465222" y="5275589"/>
            <a:ext cx="5844296" cy="369332"/>
          </a:xfrm>
          <a:prstGeom prst="rect">
            <a:avLst/>
          </a:prstGeom>
          <a:noFill/>
        </p:spPr>
        <p:txBody>
          <a:bodyPr wrap="square" rtlCol="0">
            <a:spAutoFit/>
          </a:bodyPr>
          <a:lstStyle/>
          <a:p>
            <a:pPr algn="ctr"/>
            <a:r>
              <a:rPr lang="en-US" b="1" dirty="0"/>
              <a:t>PROTECT</a:t>
            </a:r>
          </a:p>
        </p:txBody>
      </p:sp>
      <p:pic>
        <p:nvPicPr>
          <p:cNvPr id="120" name="Picture 119" descr="A picture containing drawing&#10;&#10;Description automatically generated">
            <a:extLst>
              <a:ext uri="{FF2B5EF4-FFF2-40B4-BE49-F238E27FC236}">
                <a16:creationId xmlns:a16="http://schemas.microsoft.com/office/drawing/2014/main" id="{9FAC01DD-C8CA-440A-AF1D-9276CD69E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259" y="2573702"/>
            <a:ext cx="685803" cy="685803"/>
          </a:xfrm>
          <a:prstGeom prst="rect">
            <a:avLst/>
          </a:prstGeom>
        </p:spPr>
      </p:pic>
      <p:pic>
        <p:nvPicPr>
          <p:cNvPr id="122" name="Picture 121" descr="A close up of a logo&#10;&#10;Description automatically generated">
            <a:extLst>
              <a:ext uri="{FF2B5EF4-FFF2-40B4-BE49-F238E27FC236}">
                <a16:creationId xmlns:a16="http://schemas.microsoft.com/office/drawing/2014/main" id="{631B115E-32FC-43A9-BAE8-9DEF693116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186" y="2574512"/>
            <a:ext cx="685803" cy="685803"/>
          </a:xfrm>
          <a:prstGeom prst="rect">
            <a:avLst/>
          </a:prstGeom>
        </p:spPr>
      </p:pic>
      <p:pic>
        <p:nvPicPr>
          <p:cNvPr id="124" name="Picture 123" descr="A drawing of a person&#10;&#10;Description automatically generated">
            <a:extLst>
              <a:ext uri="{FF2B5EF4-FFF2-40B4-BE49-F238E27FC236}">
                <a16:creationId xmlns:a16="http://schemas.microsoft.com/office/drawing/2014/main" id="{C7CBAEFD-1248-43D1-BE2F-07E365CAB1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725" y="2642752"/>
            <a:ext cx="786248" cy="786248"/>
          </a:xfrm>
          <a:prstGeom prst="rect">
            <a:avLst/>
          </a:prstGeom>
        </p:spPr>
      </p:pic>
      <p:pic>
        <p:nvPicPr>
          <p:cNvPr id="126" name="Picture 125" descr="A close up of a sign&#10;&#10;Description automatically generated">
            <a:extLst>
              <a:ext uri="{FF2B5EF4-FFF2-40B4-BE49-F238E27FC236}">
                <a16:creationId xmlns:a16="http://schemas.microsoft.com/office/drawing/2014/main" id="{29C73784-3DC9-44E2-98C0-D3593E769A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9885" y="2640566"/>
            <a:ext cx="788434" cy="788434"/>
          </a:xfrm>
          <a:prstGeom prst="rect">
            <a:avLst/>
          </a:prstGeom>
        </p:spPr>
      </p:pic>
      <p:pic>
        <p:nvPicPr>
          <p:cNvPr id="128" name="Picture 127" descr="A close up of a sign&#10;&#10;Description automatically generated">
            <a:extLst>
              <a:ext uri="{FF2B5EF4-FFF2-40B4-BE49-F238E27FC236}">
                <a16:creationId xmlns:a16="http://schemas.microsoft.com/office/drawing/2014/main" id="{0FC49D53-2437-4670-A3E8-7A1E279FC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260" y="4183492"/>
            <a:ext cx="685803" cy="685803"/>
          </a:xfrm>
          <a:prstGeom prst="rect">
            <a:avLst/>
          </a:prstGeom>
        </p:spPr>
      </p:pic>
      <p:pic>
        <p:nvPicPr>
          <p:cNvPr id="130" name="Picture 129" descr="A picture containing shirt, room, food&#10;&#10;Description automatically generated">
            <a:extLst>
              <a:ext uri="{FF2B5EF4-FFF2-40B4-BE49-F238E27FC236}">
                <a16:creationId xmlns:a16="http://schemas.microsoft.com/office/drawing/2014/main" id="{A2F1DD56-9CD2-40D9-88A2-2C81195427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5508" y="4131462"/>
            <a:ext cx="685803" cy="685803"/>
          </a:xfrm>
          <a:prstGeom prst="rect">
            <a:avLst/>
          </a:prstGeom>
        </p:spPr>
      </p:pic>
      <p:pic>
        <p:nvPicPr>
          <p:cNvPr id="134" name="Picture 133" descr="A close up of a sign&#10;&#10;Description automatically generated">
            <a:extLst>
              <a:ext uri="{FF2B5EF4-FFF2-40B4-BE49-F238E27FC236}">
                <a16:creationId xmlns:a16="http://schemas.microsoft.com/office/drawing/2014/main" id="{C91F2FDD-80AB-4655-8886-AC52379B95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554" y="5695962"/>
            <a:ext cx="685803" cy="685803"/>
          </a:xfrm>
          <a:prstGeom prst="rect">
            <a:avLst/>
          </a:prstGeom>
        </p:spPr>
      </p:pic>
      <p:pic>
        <p:nvPicPr>
          <p:cNvPr id="138" name="Picture 137" descr="A close up of a logo&#10;&#10;Description automatically generated">
            <a:extLst>
              <a:ext uri="{FF2B5EF4-FFF2-40B4-BE49-F238E27FC236}">
                <a16:creationId xmlns:a16="http://schemas.microsoft.com/office/drawing/2014/main" id="{A4C9C95F-40A4-431E-B040-370CF29CC7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2294" y="5695815"/>
            <a:ext cx="685803" cy="685803"/>
          </a:xfrm>
          <a:prstGeom prst="rect">
            <a:avLst/>
          </a:prstGeom>
        </p:spPr>
      </p:pic>
      <p:pic>
        <p:nvPicPr>
          <p:cNvPr id="140" name="Picture 139" descr="A picture containing flower, clock&#10;&#10;Description automatically generated">
            <a:extLst>
              <a:ext uri="{FF2B5EF4-FFF2-40B4-BE49-F238E27FC236}">
                <a16:creationId xmlns:a16="http://schemas.microsoft.com/office/drawing/2014/main" id="{E232475E-61C3-4B66-81E8-6A5E3A906B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73234" y="5709278"/>
            <a:ext cx="685803" cy="685803"/>
          </a:xfrm>
          <a:prstGeom prst="rect">
            <a:avLst/>
          </a:prstGeom>
        </p:spPr>
      </p:pic>
      <p:pic>
        <p:nvPicPr>
          <p:cNvPr id="136" name="Picture 135" descr="A close up of a logo&#10;&#10;Description automatically generated">
            <a:extLst>
              <a:ext uri="{FF2B5EF4-FFF2-40B4-BE49-F238E27FC236}">
                <a16:creationId xmlns:a16="http://schemas.microsoft.com/office/drawing/2014/main" id="{C25D5F35-CA68-457A-82E2-28B9A0DCEE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0515" y="4114983"/>
            <a:ext cx="685803" cy="685803"/>
          </a:xfrm>
          <a:prstGeom prst="rect">
            <a:avLst/>
          </a:prstGeom>
        </p:spPr>
      </p:pic>
      <p:sp>
        <p:nvSpPr>
          <p:cNvPr id="57" name="TextBox 56">
            <a:extLst>
              <a:ext uri="{FF2B5EF4-FFF2-40B4-BE49-F238E27FC236}">
                <a16:creationId xmlns:a16="http://schemas.microsoft.com/office/drawing/2014/main" id="{53B7587F-0434-4E25-BD1D-4C837A0F7946}"/>
              </a:ext>
            </a:extLst>
          </p:cNvPr>
          <p:cNvSpPr txBox="1"/>
          <p:nvPr/>
        </p:nvSpPr>
        <p:spPr>
          <a:xfrm>
            <a:off x="318389" y="6245866"/>
            <a:ext cx="2048417" cy="584775"/>
          </a:xfrm>
          <a:prstGeom prst="rect">
            <a:avLst/>
          </a:prstGeom>
          <a:noFill/>
        </p:spPr>
        <p:txBody>
          <a:bodyPr wrap="square" rtlCol="0">
            <a:spAutoFit/>
          </a:bodyPr>
          <a:lstStyle/>
          <a:p>
            <a:pPr algn="ctr"/>
            <a:r>
              <a:rPr lang="en-US" sz="1600" b="1" dirty="0">
                <a:solidFill>
                  <a:schemeClr val="bg1"/>
                </a:solidFill>
              </a:rPr>
              <a:t>Energy, Sustainability + Resiliency</a:t>
            </a:r>
          </a:p>
        </p:txBody>
      </p:sp>
      <p:sp>
        <p:nvSpPr>
          <p:cNvPr id="58" name="TextBox 57">
            <a:extLst>
              <a:ext uri="{FF2B5EF4-FFF2-40B4-BE49-F238E27FC236}">
                <a16:creationId xmlns:a16="http://schemas.microsoft.com/office/drawing/2014/main" id="{C92429E5-2881-4927-B459-9AB241B27783}"/>
              </a:ext>
            </a:extLst>
          </p:cNvPr>
          <p:cNvSpPr txBox="1"/>
          <p:nvPr/>
        </p:nvSpPr>
        <p:spPr>
          <a:xfrm>
            <a:off x="2474340" y="6244630"/>
            <a:ext cx="1826057" cy="584775"/>
          </a:xfrm>
          <a:prstGeom prst="rect">
            <a:avLst/>
          </a:prstGeom>
          <a:noFill/>
        </p:spPr>
        <p:txBody>
          <a:bodyPr wrap="square" rtlCol="0">
            <a:spAutoFit/>
          </a:bodyPr>
          <a:lstStyle/>
          <a:p>
            <a:pPr algn="ctr"/>
            <a:r>
              <a:rPr lang="en-US" sz="1600" b="1" dirty="0">
                <a:solidFill>
                  <a:schemeClr val="bg1"/>
                </a:solidFill>
              </a:rPr>
              <a:t>Historic + Cultural Preservation</a:t>
            </a:r>
          </a:p>
        </p:txBody>
      </p:sp>
      <p:sp>
        <p:nvSpPr>
          <p:cNvPr id="59" name="TextBox 58">
            <a:extLst>
              <a:ext uri="{FF2B5EF4-FFF2-40B4-BE49-F238E27FC236}">
                <a16:creationId xmlns:a16="http://schemas.microsoft.com/office/drawing/2014/main" id="{53703258-05E7-4FF7-BBF9-91B6CA9B40A4}"/>
              </a:ext>
            </a:extLst>
          </p:cNvPr>
          <p:cNvSpPr txBox="1"/>
          <p:nvPr/>
        </p:nvSpPr>
        <p:spPr>
          <a:xfrm>
            <a:off x="4503108" y="6244630"/>
            <a:ext cx="1826057" cy="584775"/>
          </a:xfrm>
          <a:prstGeom prst="rect">
            <a:avLst/>
          </a:prstGeom>
          <a:noFill/>
        </p:spPr>
        <p:txBody>
          <a:bodyPr wrap="square" rtlCol="0">
            <a:spAutoFit/>
          </a:bodyPr>
          <a:lstStyle/>
          <a:p>
            <a:pPr algn="ctr"/>
            <a:r>
              <a:rPr lang="en-US" sz="1600" b="1" dirty="0">
                <a:solidFill>
                  <a:schemeClr val="bg1"/>
                </a:solidFill>
              </a:rPr>
              <a:t>Environmental Stewardship</a:t>
            </a:r>
          </a:p>
        </p:txBody>
      </p:sp>
      <p:sp>
        <p:nvSpPr>
          <p:cNvPr id="47" name="TextBox 46">
            <a:extLst>
              <a:ext uri="{FF2B5EF4-FFF2-40B4-BE49-F238E27FC236}">
                <a16:creationId xmlns:a16="http://schemas.microsoft.com/office/drawing/2014/main" id="{76E3521D-8A11-4EBF-BF23-8AC8ACC588FB}"/>
              </a:ext>
            </a:extLst>
          </p:cNvPr>
          <p:cNvSpPr txBox="1"/>
          <p:nvPr/>
        </p:nvSpPr>
        <p:spPr>
          <a:xfrm>
            <a:off x="492517" y="3312574"/>
            <a:ext cx="1683879" cy="338554"/>
          </a:xfrm>
          <a:prstGeom prst="rect">
            <a:avLst/>
          </a:prstGeom>
          <a:noFill/>
        </p:spPr>
        <p:txBody>
          <a:bodyPr wrap="square" rtlCol="0">
            <a:spAutoFit/>
          </a:bodyPr>
          <a:lstStyle/>
          <a:p>
            <a:pPr algn="ctr"/>
            <a:r>
              <a:rPr lang="en-US" sz="1600" b="1" dirty="0">
                <a:solidFill>
                  <a:schemeClr val="bg1"/>
                </a:solidFill>
              </a:rPr>
              <a:t>Vision + Goals</a:t>
            </a:r>
          </a:p>
        </p:txBody>
      </p:sp>
      <p:sp>
        <p:nvSpPr>
          <p:cNvPr id="48" name="TextBox 47">
            <a:extLst>
              <a:ext uri="{FF2B5EF4-FFF2-40B4-BE49-F238E27FC236}">
                <a16:creationId xmlns:a16="http://schemas.microsoft.com/office/drawing/2014/main" id="{7DAC1954-364F-4E2C-835E-5F292B243112}"/>
              </a:ext>
            </a:extLst>
          </p:cNvPr>
          <p:cNvSpPr txBox="1"/>
          <p:nvPr/>
        </p:nvSpPr>
        <p:spPr>
          <a:xfrm>
            <a:off x="2545430" y="3094206"/>
            <a:ext cx="1683879" cy="584775"/>
          </a:xfrm>
          <a:prstGeom prst="rect">
            <a:avLst/>
          </a:prstGeom>
          <a:noFill/>
        </p:spPr>
        <p:txBody>
          <a:bodyPr wrap="square" rtlCol="0">
            <a:spAutoFit/>
          </a:bodyPr>
          <a:lstStyle/>
          <a:p>
            <a:pPr algn="ctr"/>
            <a:r>
              <a:rPr lang="en-US" sz="1600" b="1" dirty="0">
                <a:solidFill>
                  <a:schemeClr val="bg1"/>
                </a:solidFill>
              </a:rPr>
              <a:t>Land Use + Neighborhoods</a:t>
            </a:r>
          </a:p>
        </p:txBody>
      </p:sp>
      <p:sp>
        <p:nvSpPr>
          <p:cNvPr id="50" name="TextBox 49">
            <a:extLst>
              <a:ext uri="{FF2B5EF4-FFF2-40B4-BE49-F238E27FC236}">
                <a16:creationId xmlns:a16="http://schemas.microsoft.com/office/drawing/2014/main" id="{7B3621C3-B6F2-4AB4-841E-64398CF45635}"/>
              </a:ext>
            </a:extLst>
          </p:cNvPr>
          <p:cNvSpPr txBox="1"/>
          <p:nvPr/>
        </p:nvSpPr>
        <p:spPr>
          <a:xfrm>
            <a:off x="4591030" y="3301259"/>
            <a:ext cx="1683879" cy="338554"/>
          </a:xfrm>
          <a:prstGeom prst="rect">
            <a:avLst/>
          </a:prstGeom>
          <a:noFill/>
        </p:spPr>
        <p:txBody>
          <a:bodyPr wrap="square" rtlCol="0">
            <a:spAutoFit/>
          </a:bodyPr>
          <a:lstStyle/>
          <a:p>
            <a:pPr algn="ctr"/>
            <a:r>
              <a:rPr lang="en-US" sz="1600" b="1" dirty="0">
                <a:solidFill>
                  <a:schemeClr val="bg1"/>
                </a:solidFill>
              </a:rPr>
              <a:t>Housing</a:t>
            </a:r>
          </a:p>
        </p:txBody>
      </p:sp>
      <p:sp>
        <p:nvSpPr>
          <p:cNvPr id="52" name="TextBox 51">
            <a:extLst>
              <a:ext uri="{FF2B5EF4-FFF2-40B4-BE49-F238E27FC236}">
                <a16:creationId xmlns:a16="http://schemas.microsoft.com/office/drawing/2014/main" id="{F98E33CC-A547-4CEE-8C83-5AD27AFD0A53}"/>
              </a:ext>
            </a:extLst>
          </p:cNvPr>
          <p:cNvSpPr txBox="1"/>
          <p:nvPr/>
        </p:nvSpPr>
        <p:spPr>
          <a:xfrm>
            <a:off x="6578112" y="3354075"/>
            <a:ext cx="1812977" cy="338554"/>
          </a:xfrm>
          <a:prstGeom prst="rect">
            <a:avLst/>
          </a:prstGeom>
          <a:noFill/>
        </p:spPr>
        <p:txBody>
          <a:bodyPr wrap="square" rtlCol="0">
            <a:spAutoFit/>
          </a:bodyPr>
          <a:lstStyle/>
          <a:p>
            <a:pPr algn="ctr"/>
            <a:r>
              <a:rPr lang="en-US" sz="1600" b="1" dirty="0">
                <a:solidFill>
                  <a:schemeClr val="bg1"/>
                </a:solidFill>
              </a:rPr>
              <a:t>Facilities + Services</a:t>
            </a:r>
          </a:p>
        </p:txBody>
      </p:sp>
      <p:sp>
        <p:nvSpPr>
          <p:cNvPr id="53" name="TextBox 52">
            <a:extLst>
              <a:ext uri="{FF2B5EF4-FFF2-40B4-BE49-F238E27FC236}">
                <a16:creationId xmlns:a16="http://schemas.microsoft.com/office/drawing/2014/main" id="{5AB1E959-E09F-4C37-BE84-6DA139FBBF8F}"/>
              </a:ext>
            </a:extLst>
          </p:cNvPr>
          <p:cNvSpPr txBox="1"/>
          <p:nvPr/>
        </p:nvSpPr>
        <p:spPr>
          <a:xfrm>
            <a:off x="451573" y="4908890"/>
            <a:ext cx="1826057" cy="338554"/>
          </a:xfrm>
          <a:prstGeom prst="rect">
            <a:avLst/>
          </a:prstGeom>
          <a:noFill/>
        </p:spPr>
        <p:txBody>
          <a:bodyPr wrap="square" rtlCol="0">
            <a:spAutoFit/>
          </a:bodyPr>
          <a:lstStyle/>
          <a:p>
            <a:pPr algn="ctr"/>
            <a:r>
              <a:rPr lang="en-US" sz="1600" b="1" dirty="0">
                <a:solidFill>
                  <a:schemeClr val="bg1"/>
                </a:solidFill>
              </a:rPr>
              <a:t>Econ Development</a:t>
            </a:r>
          </a:p>
        </p:txBody>
      </p:sp>
      <p:sp>
        <p:nvSpPr>
          <p:cNvPr id="54" name="TextBox 53">
            <a:extLst>
              <a:ext uri="{FF2B5EF4-FFF2-40B4-BE49-F238E27FC236}">
                <a16:creationId xmlns:a16="http://schemas.microsoft.com/office/drawing/2014/main" id="{0FF28BC0-D8BD-4EC6-931A-2AAADD4D3007}"/>
              </a:ext>
            </a:extLst>
          </p:cNvPr>
          <p:cNvSpPr txBox="1"/>
          <p:nvPr/>
        </p:nvSpPr>
        <p:spPr>
          <a:xfrm>
            <a:off x="2474340" y="4704172"/>
            <a:ext cx="1826057" cy="584775"/>
          </a:xfrm>
          <a:prstGeom prst="rect">
            <a:avLst/>
          </a:prstGeom>
          <a:noFill/>
        </p:spPr>
        <p:txBody>
          <a:bodyPr wrap="square" rtlCol="0">
            <a:spAutoFit/>
          </a:bodyPr>
          <a:lstStyle/>
          <a:p>
            <a:pPr algn="ctr"/>
            <a:r>
              <a:rPr lang="en-US" sz="1600" b="1" dirty="0">
                <a:solidFill>
                  <a:schemeClr val="bg1"/>
                </a:solidFill>
              </a:rPr>
              <a:t>Open Space + Recreation</a:t>
            </a:r>
          </a:p>
        </p:txBody>
      </p:sp>
      <p:sp>
        <p:nvSpPr>
          <p:cNvPr id="55" name="TextBox 54">
            <a:extLst>
              <a:ext uri="{FF2B5EF4-FFF2-40B4-BE49-F238E27FC236}">
                <a16:creationId xmlns:a16="http://schemas.microsoft.com/office/drawing/2014/main" id="{4ACAF392-2F57-4C76-8389-D82E1643D0B4}"/>
              </a:ext>
            </a:extLst>
          </p:cNvPr>
          <p:cNvSpPr txBox="1"/>
          <p:nvPr/>
        </p:nvSpPr>
        <p:spPr>
          <a:xfrm>
            <a:off x="4503108" y="4704172"/>
            <a:ext cx="1826057" cy="584775"/>
          </a:xfrm>
          <a:prstGeom prst="rect">
            <a:avLst/>
          </a:prstGeom>
          <a:noFill/>
        </p:spPr>
        <p:txBody>
          <a:bodyPr wrap="square" rtlCol="0">
            <a:spAutoFit/>
          </a:bodyPr>
          <a:lstStyle/>
          <a:p>
            <a:pPr algn="ctr"/>
            <a:r>
              <a:rPr lang="en-US" sz="1600" b="1" dirty="0">
                <a:solidFill>
                  <a:schemeClr val="bg1"/>
                </a:solidFill>
              </a:rPr>
              <a:t>Arts + Cultural Resources</a:t>
            </a:r>
          </a:p>
        </p:txBody>
      </p:sp>
      <p:sp>
        <p:nvSpPr>
          <p:cNvPr id="56" name="TextBox 55">
            <a:extLst>
              <a:ext uri="{FF2B5EF4-FFF2-40B4-BE49-F238E27FC236}">
                <a16:creationId xmlns:a16="http://schemas.microsoft.com/office/drawing/2014/main" id="{ADA5BC2F-CEFE-446B-9B3C-25BBAE2CBEFC}"/>
              </a:ext>
            </a:extLst>
          </p:cNvPr>
          <p:cNvSpPr txBox="1"/>
          <p:nvPr/>
        </p:nvSpPr>
        <p:spPr>
          <a:xfrm>
            <a:off x="6579759" y="4908890"/>
            <a:ext cx="1826057" cy="338554"/>
          </a:xfrm>
          <a:prstGeom prst="rect">
            <a:avLst/>
          </a:prstGeom>
          <a:noFill/>
        </p:spPr>
        <p:txBody>
          <a:bodyPr wrap="square" rtlCol="0">
            <a:spAutoFit/>
          </a:bodyPr>
          <a:lstStyle/>
          <a:p>
            <a:pPr algn="ctr"/>
            <a:r>
              <a:rPr lang="en-US" sz="1600" b="1" dirty="0">
                <a:solidFill>
                  <a:schemeClr val="bg1"/>
                </a:solidFill>
              </a:rPr>
              <a:t>Transportation</a:t>
            </a:r>
          </a:p>
        </p:txBody>
      </p:sp>
      <p:pic>
        <p:nvPicPr>
          <p:cNvPr id="142" name="Picture 141" descr="A picture containing drawing, food&#10;&#10;Description automatically generated">
            <a:extLst>
              <a:ext uri="{FF2B5EF4-FFF2-40B4-BE49-F238E27FC236}">
                <a16:creationId xmlns:a16="http://schemas.microsoft.com/office/drawing/2014/main" id="{5C2C4C8B-7DC5-4AD7-87AE-8596EC35EB8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87011" y="4154810"/>
            <a:ext cx="851307" cy="851307"/>
          </a:xfrm>
          <a:prstGeom prst="rect">
            <a:avLst/>
          </a:prstGeom>
        </p:spPr>
      </p:pic>
    </p:spTree>
    <p:extLst>
      <p:ext uri="{BB962C8B-B14F-4D97-AF65-F5344CB8AC3E}">
        <p14:creationId xmlns:p14="http://schemas.microsoft.com/office/powerpoint/2010/main" val="133019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2233B4-7261-4CC5-8A93-E4F444B06BC4}"/>
              </a:ext>
            </a:extLst>
          </p:cNvPr>
          <p:cNvGrpSpPr/>
          <p:nvPr/>
        </p:nvGrpSpPr>
        <p:grpSpPr>
          <a:xfrm>
            <a:off x="524622" y="1645234"/>
            <a:ext cx="8078953" cy="5108248"/>
            <a:chOff x="524622" y="1785152"/>
            <a:chExt cx="8078953" cy="4968329"/>
          </a:xfrm>
        </p:grpSpPr>
        <p:sp>
          <p:nvSpPr>
            <p:cNvPr id="3" name="Rectangle 2">
              <a:extLst>
                <a:ext uri="{FF2B5EF4-FFF2-40B4-BE49-F238E27FC236}">
                  <a16:creationId xmlns:a16="http://schemas.microsoft.com/office/drawing/2014/main" id="{A4E0F4C7-3ACD-4EF4-B8E0-42ADA48ACE0A}"/>
                </a:ext>
              </a:extLst>
            </p:cNvPr>
            <p:cNvSpPr/>
            <p:nvPr/>
          </p:nvSpPr>
          <p:spPr>
            <a:xfrm>
              <a:off x="524622" y="1798357"/>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0B2C92-F7B5-4D41-B520-0332407CBAE9}"/>
                </a:ext>
              </a:extLst>
            </p:cNvPr>
            <p:cNvSpPr/>
            <p:nvPr/>
          </p:nvSpPr>
          <p:spPr>
            <a:xfrm>
              <a:off x="1536143" y="1798357"/>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BF25FF-A0AC-4840-BDB0-E3C0349E5680}"/>
                </a:ext>
              </a:extLst>
            </p:cNvPr>
            <p:cNvSpPr/>
            <p:nvPr/>
          </p:nvSpPr>
          <p:spPr>
            <a:xfrm>
              <a:off x="2547664" y="1798357"/>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3ADC0F-C2B0-4F42-AEB6-65A8336B1973}"/>
                </a:ext>
              </a:extLst>
            </p:cNvPr>
            <p:cNvSpPr/>
            <p:nvPr/>
          </p:nvSpPr>
          <p:spPr>
            <a:xfrm>
              <a:off x="3559185" y="1798357"/>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1855AA-4345-4F24-87FE-5113698EE3B5}"/>
                </a:ext>
              </a:extLst>
            </p:cNvPr>
            <p:cNvSpPr/>
            <p:nvPr/>
          </p:nvSpPr>
          <p:spPr>
            <a:xfrm>
              <a:off x="4614293" y="1785152"/>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D74244E-E9BA-4E56-83A1-21697E2A4054}"/>
                </a:ext>
              </a:extLst>
            </p:cNvPr>
            <p:cNvSpPr/>
            <p:nvPr/>
          </p:nvSpPr>
          <p:spPr>
            <a:xfrm>
              <a:off x="5633950" y="1785152"/>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FB5F03C-60BC-4451-9C47-EB0CDF572E65}"/>
                </a:ext>
              </a:extLst>
            </p:cNvPr>
            <p:cNvSpPr/>
            <p:nvPr/>
          </p:nvSpPr>
          <p:spPr>
            <a:xfrm>
              <a:off x="6644083" y="1785152"/>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60C4206-2133-4B2E-952C-B10AB6D40720}"/>
                </a:ext>
              </a:extLst>
            </p:cNvPr>
            <p:cNvSpPr/>
            <p:nvPr/>
          </p:nvSpPr>
          <p:spPr>
            <a:xfrm>
              <a:off x="7654215" y="1785152"/>
              <a:ext cx="949360" cy="49551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151">
            <a:extLst>
              <a:ext uri="{FF2B5EF4-FFF2-40B4-BE49-F238E27FC236}">
                <a16:creationId xmlns:a16="http://schemas.microsoft.com/office/drawing/2014/main" id="{04F41B54-8FE0-4625-9AA2-0F6C6F16CFE5}"/>
              </a:ext>
            </a:extLst>
          </p:cNvPr>
          <p:cNvGrpSpPr/>
          <p:nvPr/>
        </p:nvGrpSpPr>
        <p:grpSpPr>
          <a:xfrm>
            <a:off x="0" y="4274662"/>
            <a:ext cx="9144000" cy="2059353"/>
            <a:chOff x="0" y="1507916"/>
            <a:chExt cx="9144000" cy="2059353"/>
          </a:xfrm>
        </p:grpSpPr>
        <p:sp>
          <p:nvSpPr>
            <p:cNvPr id="153" name="Rectangle 152">
              <a:extLst>
                <a:ext uri="{FF2B5EF4-FFF2-40B4-BE49-F238E27FC236}">
                  <a16:creationId xmlns:a16="http://schemas.microsoft.com/office/drawing/2014/main" id="{838904EB-0690-45AD-B84F-1CBE7985DC62}"/>
                </a:ext>
              </a:extLst>
            </p:cNvPr>
            <p:cNvSpPr/>
            <p:nvPr/>
          </p:nvSpPr>
          <p:spPr>
            <a:xfrm>
              <a:off x="0" y="1507916"/>
              <a:ext cx="9144000" cy="2059353"/>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TextBox 153">
              <a:extLst>
                <a:ext uri="{FF2B5EF4-FFF2-40B4-BE49-F238E27FC236}">
                  <a16:creationId xmlns:a16="http://schemas.microsoft.com/office/drawing/2014/main" id="{DD630231-65D2-49F3-81B8-F351658A234D}"/>
                </a:ext>
              </a:extLst>
            </p:cNvPr>
            <p:cNvSpPr txBox="1"/>
            <p:nvPr/>
          </p:nvSpPr>
          <p:spPr>
            <a:xfrm rot="16200000">
              <a:off x="-586402" y="2460083"/>
              <a:ext cx="1665607" cy="369332"/>
            </a:xfrm>
            <a:prstGeom prst="rect">
              <a:avLst/>
            </a:prstGeom>
            <a:noFill/>
          </p:spPr>
          <p:txBody>
            <a:bodyPr wrap="square" rtlCol="0">
              <a:spAutoFit/>
            </a:bodyPr>
            <a:lstStyle/>
            <a:p>
              <a:pPr algn="ctr"/>
              <a:r>
                <a:rPr lang="en-US" b="1" i="1" dirty="0">
                  <a:solidFill>
                    <a:schemeClr val="bg1"/>
                  </a:solidFill>
                  <a:latin typeface="Tw Cen MT" panose="020B0602020104020603" pitchFamily="34" charset="0"/>
                </a:rPr>
                <a:t>PLAN CONTENT</a:t>
              </a:r>
            </a:p>
          </p:txBody>
        </p:sp>
      </p:grpSp>
      <p:grpSp>
        <p:nvGrpSpPr>
          <p:cNvPr id="130" name="Group 129">
            <a:extLst>
              <a:ext uri="{FF2B5EF4-FFF2-40B4-BE49-F238E27FC236}">
                <a16:creationId xmlns:a16="http://schemas.microsoft.com/office/drawing/2014/main" id="{E4999B80-A48C-4119-B596-753D85CB76A3}"/>
              </a:ext>
            </a:extLst>
          </p:cNvPr>
          <p:cNvGrpSpPr/>
          <p:nvPr/>
        </p:nvGrpSpPr>
        <p:grpSpPr>
          <a:xfrm>
            <a:off x="0" y="2222915"/>
            <a:ext cx="9144000" cy="1967910"/>
            <a:chOff x="0" y="1543557"/>
            <a:chExt cx="9144000" cy="1967910"/>
          </a:xfrm>
        </p:grpSpPr>
        <p:sp>
          <p:nvSpPr>
            <p:cNvPr id="128" name="Rectangle 127">
              <a:extLst>
                <a:ext uri="{FF2B5EF4-FFF2-40B4-BE49-F238E27FC236}">
                  <a16:creationId xmlns:a16="http://schemas.microsoft.com/office/drawing/2014/main" id="{80028446-051B-4769-8D19-8E6969178114}"/>
                </a:ext>
              </a:extLst>
            </p:cNvPr>
            <p:cNvSpPr/>
            <p:nvPr/>
          </p:nvSpPr>
          <p:spPr>
            <a:xfrm>
              <a:off x="0" y="1543557"/>
              <a:ext cx="9144000" cy="196791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TextBox 128">
              <a:extLst>
                <a:ext uri="{FF2B5EF4-FFF2-40B4-BE49-F238E27FC236}">
                  <a16:creationId xmlns:a16="http://schemas.microsoft.com/office/drawing/2014/main" id="{0EA7AD41-09A5-4D0E-AB55-E80F3258645D}"/>
                </a:ext>
              </a:extLst>
            </p:cNvPr>
            <p:cNvSpPr txBox="1"/>
            <p:nvPr/>
          </p:nvSpPr>
          <p:spPr>
            <a:xfrm rot="16200000">
              <a:off x="-586402" y="2460083"/>
              <a:ext cx="1665607" cy="369332"/>
            </a:xfrm>
            <a:prstGeom prst="rect">
              <a:avLst/>
            </a:prstGeom>
            <a:noFill/>
          </p:spPr>
          <p:txBody>
            <a:bodyPr wrap="square" rtlCol="0">
              <a:spAutoFit/>
            </a:bodyPr>
            <a:lstStyle/>
            <a:p>
              <a:pPr algn="ctr"/>
              <a:r>
                <a:rPr lang="en-US" b="1" i="1" dirty="0">
                  <a:solidFill>
                    <a:schemeClr val="bg1"/>
                  </a:solidFill>
                  <a:latin typeface="Tw Cen MT" panose="020B0602020104020603" pitchFamily="34" charset="0"/>
                </a:rPr>
                <a:t>ENGAGEMENT</a:t>
              </a:r>
            </a:p>
          </p:txBody>
        </p:sp>
      </p:grpSp>
      <p:sp>
        <p:nvSpPr>
          <p:cNvPr id="7" name="Rectangle 6">
            <a:extLst>
              <a:ext uri="{FF2B5EF4-FFF2-40B4-BE49-F238E27FC236}">
                <a16:creationId xmlns:a16="http://schemas.microsoft.com/office/drawing/2014/main" id="{E908C943-5FF6-4844-9D7C-0ED4F1EAD071}"/>
              </a:ext>
            </a:extLst>
          </p:cNvPr>
          <p:cNvSpPr/>
          <p:nvPr/>
        </p:nvSpPr>
        <p:spPr>
          <a:xfrm>
            <a:off x="524621" y="1404385"/>
            <a:ext cx="4017089" cy="240848"/>
          </a:xfrm>
          <a:prstGeom prst="rect">
            <a:avLst/>
          </a:prstGeom>
          <a:solidFill>
            <a:srgbClr val="27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w Cen MT" panose="020B0602020104020603" pitchFamily="34" charset="0"/>
              </a:rPr>
              <a:t>2020</a:t>
            </a:r>
          </a:p>
        </p:txBody>
      </p:sp>
      <p:sp>
        <p:nvSpPr>
          <p:cNvPr id="11" name="Rectangle 10">
            <a:extLst>
              <a:ext uri="{FF2B5EF4-FFF2-40B4-BE49-F238E27FC236}">
                <a16:creationId xmlns:a16="http://schemas.microsoft.com/office/drawing/2014/main" id="{99891FB3-EF1D-4E43-A3E9-7C9FD427ADD1}"/>
              </a:ext>
            </a:extLst>
          </p:cNvPr>
          <p:cNvSpPr/>
          <p:nvPr/>
        </p:nvSpPr>
        <p:spPr>
          <a:xfrm>
            <a:off x="4614292" y="1404385"/>
            <a:ext cx="4017088" cy="240848"/>
          </a:xfrm>
          <a:prstGeom prst="rect">
            <a:avLst/>
          </a:prstGeom>
          <a:solidFill>
            <a:srgbClr val="27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w Cen MT" panose="020B0602020104020603" pitchFamily="34" charset="0"/>
              </a:rPr>
              <a:t>2021</a:t>
            </a:r>
          </a:p>
        </p:txBody>
      </p:sp>
      <p:grpSp>
        <p:nvGrpSpPr>
          <p:cNvPr id="70" name="Group 69">
            <a:extLst>
              <a:ext uri="{FF2B5EF4-FFF2-40B4-BE49-F238E27FC236}">
                <a16:creationId xmlns:a16="http://schemas.microsoft.com/office/drawing/2014/main" id="{C38C295B-52A9-4A65-B0EC-C3757783895F}"/>
              </a:ext>
            </a:extLst>
          </p:cNvPr>
          <p:cNvGrpSpPr/>
          <p:nvPr/>
        </p:nvGrpSpPr>
        <p:grpSpPr>
          <a:xfrm>
            <a:off x="559649" y="1840727"/>
            <a:ext cx="4068596" cy="276999"/>
            <a:chOff x="559649" y="1098126"/>
            <a:chExt cx="4068596" cy="276999"/>
          </a:xfrm>
        </p:grpSpPr>
        <p:sp>
          <p:nvSpPr>
            <p:cNvPr id="58" name="TextBox 57">
              <a:extLst>
                <a:ext uri="{FF2B5EF4-FFF2-40B4-BE49-F238E27FC236}">
                  <a16:creationId xmlns:a16="http://schemas.microsoft.com/office/drawing/2014/main" id="{F5297D0C-736B-45A7-9865-04CAC50904C2}"/>
                </a:ext>
              </a:extLst>
            </p:cNvPr>
            <p:cNvSpPr txBox="1"/>
            <p:nvPr/>
          </p:nvSpPr>
          <p:spPr>
            <a:xfrm>
              <a:off x="559649"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M</a:t>
              </a:r>
            </a:p>
          </p:txBody>
        </p:sp>
        <p:sp>
          <p:nvSpPr>
            <p:cNvPr id="59" name="TextBox 58">
              <a:extLst>
                <a:ext uri="{FF2B5EF4-FFF2-40B4-BE49-F238E27FC236}">
                  <a16:creationId xmlns:a16="http://schemas.microsoft.com/office/drawing/2014/main" id="{45B681D5-438F-481C-A4CA-66EB4A1779A4}"/>
                </a:ext>
              </a:extLst>
            </p:cNvPr>
            <p:cNvSpPr txBox="1"/>
            <p:nvPr/>
          </p:nvSpPr>
          <p:spPr>
            <a:xfrm>
              <a:off x="805068"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A</a:t>
              </a:r>
            </a:p>
          </p:txBody>
        </p:sp>
        <p:sp>
          <p:nvSpPr>
            <p:cNvPr id="60" name="TextBox 59">
              <a:extLst>
                <a:ext uri="{FF2B5EF4-FFF2-40B4-BE49-F238E27FC236}">
                  <a16:creationId xmlns:a16="http://schemas.microsoft.com/office/drawing/2014/main" id="{8F360B42-EAFA-410C-9976-32C1AD64D5E2}"/>
                </a:ext>
              </a:extLst>
            </p:cNvPr>
            <p:cNvSpPr txBox="1"/>
            <p:nvPr/>
          </p:nvSpPr>
          <p:spPr>
            <a:xfrm>
              <a:off x="1187725"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M</a:t>
              </a:r>
            </a:p>
          </p:txBody>
        </p:sp>
        <p:sp>
          <p:nvSpPr>
            <p:cNvPr id="61" name="TextBox 60">
              <a:extLst>
                <a:ext uri="{FF2B5EF4-FFF2-40B4-BE49-F238E27FC236}">
                  <a16:creationId xmlns:a16="http://schemas.microsoft.com/office/drawing/2014/main" id="{36C0B0BB-82BA-43A1-AE8B-D5093D0B9806}"/>
                </a:ext>
              </a:extLst>
            </p:cNvPr>
            <p:cNvSpPr txBox="1"/>
            <p:nvPr/>
          </p:nvSpPr>
          <p:spPr>
            <a:xfrm>
              <a:off x="1581046"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J</a:t>
              </a:r>
            </a:p>
          </p:txBody>
        </p:sp>
        <p:sp>
          <p:nvSpPr>
            <p:cNvPr id="62" name="TextBox 61">
              <a:extLst>
                <a:ext uri="{FF2B5EF4-FFF2-40B4-BE49-F238E27FC236}">
                  <a16:creationId xmlns:a16="http://schemas.microsoft.com/office/drawing/2014/main" id="{E1FC92F9-D6C2-40CE-8A3B-1D071EC7F200}"/>
                </a:ext>
              </a:extLst>
            </p:cNvPr>
            <p:cNvSpPr txBox="1"/>
            <p:nvPr/>
          </p:nvSpPr>
          <p:spPr>
            <a:xfrm>
              <a:off x="1816184"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J</a:t>
              </a:r>
            </a:p>
          </p:txBody>
        </p:sp>
        <p:sp>
          <p:nvSpPr>
            <p:cNvPr id="63" name="TextBox 62">
              <a:extLst>
                <a:ext uri="{FF2B5EF4-FFF2-40B4-BE49-F238E27FC236}">
                  <a16:creationId xmlns:a16="http://schemas.microsoft.com/office/drawing/2014/main" id="{73AC19C0-1C95-4588-AE3B-1F6BC5808A97}"/>
                </a:ext>
              </a:extLst>
            </p:cNvPr>
            <p:cNvSpPr txBox="1"/>
            <p:nvPr/>
          </p:nvSpPr>
          <p:spPr>
            <a:xfrm>
              <a:off x="2238910"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A</a:t>
              </a:r>
            </a:p>
          </p:txBody>
        </p:sp>
        <p:sp>
          <p:nvSpPr>
            <p:cNvPr id="64" name="TextBox 63">
              <a:extLst>
                <a:ext uri="{FF2B5EF4-FFF2-40B4-BE49-F238E27FC236}">
                  <a16:creationId xmlns:a16="http://schemas.microsoft.com/office/drawing/2014/main" id="{17B345EA-A9D7-4F82-BB3F-E7ADD597E9D6}"/>
                </a:ext>
              </a:extLst>
            </p:cNvPr>
            <p:cNvSpPr txBox="1"/>
            <p:nvPr/>
          </p:nvSpPr>
          <p:spPr>
            <a:xfrm>
              <a:off x="2634166"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S</a:t>
              </a:r>
            </a:p>
          </p:txBody>
        </p:sp>
        <p:sp>
          <p:nvSpPr>
            <p:cNvPr id="65" name="TextBox 64">
              <a:extLst>
                <a:ext uri="{FF2B5EF4-FFF2-40B4-BE49-F238E27FC236}">
                  <a16:creationId xmlns:a16="http://schemas.microsoft.com/office/drawing/2014/main" id="{BD0A8B2B-149C-42FF-B815-470145555530}"/>
                </a:ext>
              </a:extLst>
            </p:cNvPr>
            <p:cNvSpPr txBox="1"/>
            <p:nvPr/>
          </p:nvSpPr>
          <p:spPr>
            <a:xfrm>
              <a:off x="2845468"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O</a:t>
              </a:r>
            </a:p>
          </p:txBody>
        </p:sp>
        <p:sp>
          <p:nvSpPr>
            <p:cNvPr id="66" name="TextBox 65">
              <a:extLst>
                <a:ext uri="{FF2B5EF4-FFF2-40B4-BE49-F238E27FC236}">
                  <a16:creationId xmlns:a16="http://schemas.microsoft.com/office/drawing/2014/main" id="{ACC1405A-F8B2-4E48-906A-A0B88030E79F}"/>
                </a:ext>
              </a:extLst>
            </p:cNvPr>
            <p:cNvSpPr txBox="1"/>
            <p:nvPr/>
          </p:nvSpPr>
          <p:spPr>
            <a:xfrm>
              <a:off x="3217900"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N</a:t>
              </a:r>
            </a:p>
          </p:txBody>
        </p:sp>
        <p:sp>
          <p:nvSpPr>
            <p:cNvPr id="67" name="TextBox 66">
              <a:extLst>
                <a:ext uri="{FF2B5EF4-FFF2-40B4-BE49-F238E27FC236}">
                  <a16:creationId xmlns:a16="http://schemas.microsoft.com/office/drawing/2014/main" id="{EAD0106D-F8BA-4A7E-8020-3CD036A3EE1A}"/>
                </a:ext>
              </a:extLst>
            </p:cNvPr>
            <p:cNvSpPr txBox="1"/>
            <p:nvPr/>
          </p:nvSpPr>
          <p:spPr>
            <a:xfrm>
              <a:off x="3616724"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D</a:t>
              </a:r>
            </a:p>
          </p:txBody>
        </p:sp>
        <p:sp>
          <p:nvSpPr>
            <p:cNvPr id="68" name="TextBox 67">
              <a:extLst>
                <a:ext uri="{FF2B5EF4-FFF2-40B4-BE49-F238E27FC236}">
                  <a16:creationId xmlns:a16="http://schemas.microsoft.com/office/drawing/2014/main" id="{CB6244F7-314F-4BA7-9E73-6917C3E17994}"/>
                </a:ext>
              </a:extLst>
            </p:cNvPr>
            <p:cNvSpPr txBox="1"/>
            <p:nvPr/>
          </p:nvSpPr>
          <p:spPr>
            <a:xfrm>
              <a:off x="3841712"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J</a:t>
              </a:r>
            </a:p>
          </p:txBody>
        </p:sp>
        <p:sp>
          <p:nvSpPr>
            <p:cNvPr id="69" name="TextBox 68">
              <a:extLst>
                <a:ext uri="{FF2B5EF4-FFF2-40B4-BE49-F238E27FC236}">
                  <a16:creationId xmlns:a16="http://schemas.microsoft.com/office/drawing/2014/main" id="{793E675D-62A1-45C5-A436-47ADE44A03B4}"/>
                </a:ext>
              </a:extLst>
            </p:cNvPr>
            <p:cNvSpPr txBox="1"/>
            <p:nvPr/>
          </p:nvSpPr>
          <p:spPr>
            <a:xfrm>
              <a:off x="4214594"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F</a:t>
              </a:r>
            </a:p>
          </p:txBody>
        </p:sp>
      </p:grpSp>
      <p:grpSp>
        <p:nvGrpSpPr>
          <p:cNvPr id="71" name="Group 70">
            <a:extLst>
              <a:ext uri="{FF2B5EF4-FFF2-40B4-BE49-F238E27FC236}">
                <a16:creationId xmlns:a16="http://schemas.microsoft.com/office/drawing/2014/main" id="{7A173A83-B588-4DC4-AEE0-16629CBA183D}"/>
              </a:ext>
            </a:extLst>
          </p:cNvPr>
          <p:cNvGrpSpPr/>
          <p:nvPr/>
        </p:nvGrpSpPr>
        <p:grpSpPr>
          <a:xfrm>
            <a:off x="4646624" y="1840727"/>
            <a:ext cx="4068596" cy="276999"/>
            <a:chOff x="559649" y="1098126"/>
            <a:chExt cx="4068596" cy="276999"/>
          </a:xfrm>
        </p:grpSpPr>
        <p:sp>
          <p:nvSpPr>
            <p:cNvPr id="72" name="TextBox 71">
              <a:extLst>
                <a:ext uri="{FF2B5EF4-FFF2-40B4-BE49-F238E27FC236}">
                  <a16:creationId xmlns:a16="http://schemas.microsoft.com/office/drawing/2014/main" id="{EF22AFE4-CB6F-4737-82E1-A1B17C000A95}"/>
                </a:ext>
              </a:extLst>
            </p:cNvPr>
            <p:cNvSpPr txBox="1"/>
            <p:nvPr/>
          </p:nvSpPr>
          <p:spPr>
            <a:xfrm>
              <a:off x="559649"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M</a:t>
              </a:r>
            </a:p>
          </p:txBody>
        </p:sp>
        <p:sp>
          <p:nvSpPr>
            <p:cNvPr id="73" name="TextBox 72">
              <a:extLst>
                <a:ext uri="{FF2B5EF4-FFF2-40B4-BE49-F238E27FC236}">
                  <a16:creationId xmlns:a16="http://schemas.microsoft.com/office/drawing/2014/main" id="{495057CF-5733-4799-8EAE-1B73F2A0ADB8}"/>
                </a:ext>
              </a:extLst>
            </p:cNvPr>
            <p:cNvSpPr txBox="1"/>
            <p:nvPr/>
          </p:nvSpPr>
          <p:spPr>
            <a:xfrm>
              <a:off x="805068"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A</a:t>
              </a:r>
            </a:p>
          </p:txBody>
        </p:sp>
        <p:sp>
          <p:nvSpPr>
            <p:cNvPr id="74" name="TextBox 73">
              <a:extLst>
                <a:ext uri="{FF2B5EF4-FFF2-40B4-BE49-F238E27FC236}">
                  <a16:creationId xmlns:a16="http://schemas.microsoft.com/office/drawing/2014/main" id="{61E0F369-D0A9-456F-BF85-FD7F80851015}"/>
                </a:ext>
              </a:extLst>
            </p:cNvPr>
            <p:cNvSpPr txBox="1"/>
            <p:nvPr/>
          </p:nvSpPr>
          <p:spPr>
            <a:xfrm>
              <a:off x="1187725"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M</a:t>
              </a:r>
            </a:p>
          </p:txBody>
        </p:sp>
        <p:sp>
          <p:nvSpPr>
            <p:cNvPr id="75" name="TextBox 74">
              <a:extLst>
                <a:ext uri="{FF2B5EF4-FFF2-40B4-BE49-F238E27FC236}">
                  <a16:creationId xmlns:a16="http://schemas.microsoft.com/office/drawing/2014/main" id="{40FB3EF1-6EDE-4E86-9B7A-A6A265F9C304}"/>
                </a:ext>
              </a:extLst>
            </p:cNvPr>
            <p:cNvSpPr txBox="1"/>
            <p:nvPr/>
          </p:nvSpPr>
          <p:spPr>
            <a:xfrm>
              <a:off x="1581046"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J</a:t>
              </a:r>
            </a:p>
          </p:txBody>
        </p:sp>
        <p:sp>
          <p:nvSpPr>
            <p:cNvPr id="76" name="TextBox 75">
              <a:extLst>
                <a:ext uri="{FF2B5EF4-FFF2-40B4-BE49-F238E27FC236}">
                  <a16:creationId xmlns:a16="http://schemas.microsoft.com/office/drawing/2014/main" id="{CEDBCBB0-DB33-4C09-82A6-7E3D472F5A79}"/>
                </a:ext>
              </a:extLst>
            </p:cNvPr>
            <p:cNvSpPr txBox="1"/>
            <p:nvPr/>
          </p:nvSpPr>
          <p:spPr>
            <a:xfrm>
              <a:off x="1816184"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J</a:t>
              </a:r>
            </a:p>
          </p:txBody>
        </p:sp>
        <p:sp>
          <p:nvSpPr>
            <p:cNvPr id="77" name="TextBox 76">
              <a:extLst>
                <a:ext uri="{FF2B5EF4-FFF2-40B4-BE49-F238E27FC236}">
                  <a16:creationId xmlns:a16="http://schemas.microsoft.com/office/drawing/2014/main" id="{2147F37F-55C2-4F40-A21F-9B3A30111054}"/>
                </a:ext>
              </a:extLst>
            </p:cNvPr>
            <p:cNvSpPr txBox="1"/>
            <p:nvPr/>
          </p:nvSpPr>
          <p:spPr>
            <a:xfrm>
              <a:off x="2238910"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A</a:t>
              </a:r>
            </a:p>
          </p:txBody>
        </p:sp>
        <p:sp>
          <p:nvSpPr>
            <p:cNvPr id="78" name="TextBox 77">
              <a:extLst>
                <a:ext uri="{FF2B5EF4-FFF2-40B4-BE49-F238E27FC236}">
                  <a16:creationId xmlns:a16="http://schemas.microsoft.com/office/drawing/2014/main" id="{D92FD71C-C350-49A4-A37D-AFBFBE4367B8}"/>
                </a:ext>
              </a:extLst>
            </p:cNvPr>
            <p:cNvSpPr txBox="1"/>
            <p:nvPr/>
          </p:nvSpPr>
          <p:spPr>
            <a:xfrm>
              <a:off x="2634166"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S</a:t>
              </a:r>
            </a:p>
          </p:txBody>
        </p:sp>
        <p:sp>
          <p:nvSpPr>
            <p:cNvPr id="79" name="TextBox 78">
              <a:extLst>
                <a:ext uri="{FF2B5EF4-FFF2-40B4-BE49-F238E27FC236}">
                  <a16:creationId xmlns:a16="http://schemas.microsoft.com/office/drawing/2014/main" id="{61553F9E-CEBB-421C-8986-DF0346A7B58A}"/>
                </a:ext>
              </a:extLst>
            </p:cNvPr>
            <p:cNvSpPr txBox="1"/>
            <p:nvPr/>
          </p:nvSpPr>
          <p:spPr>
            <a:xfrm>
              <a:off x="2845468"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O</a:t>
              </a:r>
            </a:p>
          </p:txBody>
        </p:sp>
        <p:sp>
          <p:nvSpPr>
            <p:cNvPr id="80" name="TextBox 79">
              <a:extLst>
                <a:ext uri="{FF2B5EF4-FFF2-40B4-BE49-F238E27FC236}">
                  <a16:creationId xmlns:a16="http://schemas.microsoft.com/office/drawing/2014/main" id="{D96B6D49-4B43-4F67-8458-E4B7E35D85AA}"/>
                </a:ext>
              </a:extLst>
            </p:cNvPr>
            <p:cNvSpPr txBox="1"/>
            <p:nvPr/>
          </p:nvSpPr>
          <p:spPr>
            <a:xfrm>
              <a:off x="3217900"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N</a:t>
              </a:r>
            </a:p>
          </p:txBody>
        </p:sp>
        <p:sp>
          <p:nvSpPr>
            <p:cNvPr id="81" name="TextBox 80">
              <a:extLst>
                <a:ext uri="{FF2B5EF4-FFF2-40B4-BE49-F238E27FC236}">
                  <a16:creationId xmlns:a16="http://schemas.microsoft.com/office/drawing/2014/main" id="{3343091C-5898-49C1-9D3E-02B582BD0697}"/>
                </a:ext>
              </a:extLst>
            </p:cNvPr>
            <p:cNvSpPr txBox="1"/>
            <p:nvPr/>
          </p:nvSpPr>
          <p:spPr>
            <a:xfrm>
              <a:off x="3616724"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D</a:t>
              </a:r>
            </a:p>
          </p:txBody>
        </p:sp>
        <p:sp>
          <p:nvSpPr>
            <p:cNvPr id="82" name="TextBox 81">
              <a:extLst>
                <a:ext uri="{FF2B5EF4-FFF2-40B4-BE49-F238E27FC236}">
                  <a16:creationId xmlns:a16="http://schemas.microsoft.com/office/drawing/2014/main" id="{197B62A8-3BDE-4375-B7CB-FF73DE1F795D}"/>
                </a:ext>
              </a:extLst>
            </p:cNvPr>
            <p:cNvSpPr txBox="1"/>
            <p:nvPr/>
          </p:nvSpPr>
          <p:spPr>
            <a:xfrm>
              <a:off x="3841712" y="1098126"/>
              <a:ext cx="413651" cy="276999"/>
            </a:xfrm>
            <a:prstGeom prst="rect">
              <a:avLst/>
            </a:prstGeom>
            <a:noFill/>
          </p:spPr>
          <p:txBody>
            <a:bodyPr wrap="square" rtlCol="0">
              <a:spAutoFit/>
            </a:bodyPr>
            <a:lstStyle/>
            <a:p>
              <a:pPr algn="ctr"/>
              <a:r>
                <a:rPr lang="en-US" sz="1200" dirty="0">
                  <a:solidFill>
                    <a:schemeClr val="tx1">
                      <a:lumMod val="50000"/>
                      <a:lumOff val="50000"/>
                    </a:schemeClr>
                  </a:solidFill>
                  <a:latin typeface="Tw Cen MT" panose="020B0602020104020603" pitchFamily="34" charset="0"/>
                </a:rPr>
                <a:t>J</a:t>
              </a:r>
            </a:p>
          </p:txBody>
        </p:sp>
        <p:sp>
          <p:nvSpPr>
            <p:cNvPr id="83" name="TextBox 82">
              <a:extLst>
                <a:ext uri="{FF2B5EF4-FFF2-40B4-BE49-F238E27FC236}">
                  <a16:creationId xmlns:a16="http://schemas.microsoft.com/office/drawing/2014/main" id="{40A7D06D-7AFC-42DC-842B-22E9BB8B6095}"/>
                </a:ext>
              </a:extLst>
            </p:cNvPr>
            <p:cNvSpPr txBox="1"/>
            <p:nvPr/>
          </p:nvSpPr>
          <p:spPr>
            <a:xfrm>
              <a:off x="4214594" y="1098126"/>
              <a:ext cx="413651" cy="276999"/>
            </a:xfrm>
            <a:prstGeom prst="rect">
              <a:avLst/>
            </a:prstGeom>
            <a:noFill/>
          </p:spPr>
          <p:txBody>
            <a:bodyPr wrap="square" rtlCol="0">
              <a:spAutoFit/>
            </a:bodyPr>
            <a:lstStyle/>
            <a:p>
              <a:r>
                <a:rPr lang="en-US" sz="1200" dirty="0">
                  <a:solidFill>
                    <a:schemeClr val="tx1">
                      <a:lumMod val="50000"/>
                      <a:lumOff val="50000"/>
                    </a:schemeClr>
                  </a:solidFill>
                  <a:latin typeface="Tw Cen MT" panose="020B0602020104020603" pitchFamily="34" charset="0"/>
                </a:rPr>
                <a:t>F</a:t>
              </a:r>
            </a:p>
          </p:txBody>
        </p:sp>
      </p:grpSp>
      <p:sp>
        <p:nvSpPr>
          <p:cNvPr id="118" name="TextBox 117">
            <a:extLst>
              <a:ext uri="{FF2B5EF4-FFF2-40B4-BE49-F238E27FC236}">
                <a16:creationId xmlns:a16="http://schemas.microsoft.com/office/drawing/2014/main" id="{C25B988B-3B5C-4C01-80D7-B379A7C5B6F5}"/>
              </a:ext>
            </a:extLst>
          </p:cNvPr>
          <p:cNvSpPr txBox="1"/>
          <p:nvPr/>
        </p:nvSpPr>
        <p:spPr>
          <a:xfrm>
            <a:off x="531793"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SPRING</a:t>
            </a:r>
          </a:p>
        </p:txBody>
      </p:sp>
      <p:sp>
        <p:nvSpPr>
          <p:cNvPr id="119" name="TextBox 118">
            <a:extLst>
              <a:ext uri="{FF2B5EF4-FFF2-40B4-BE49-F238E27FC236}">
                <a16:creationId xmlns:a16="http://schemas.microsoft.com/office/drawing/2014/main" id="{AFD5D749-E307-4E82-BF7B-80169CC76CB8}"/>
              </a:ext>
            </a:extLst>
          </p:cNvPr>
          <p:cNvSpPr txBox="1"/>
          <p:nvPr/>
        </p:nvSpPr>
        <p:spPr>
          <a:xfrm>
            <a:off x="1540876"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SUMMER</a:t>
            </a:r>
          </a:p>
        </p:txBody>
      </p:sp>
      <p:sp>
        <p:nvSpPr>
          <p:cNvPr id="120" name="TextBox 119">
            <a:extLst>
              <a:ext uri="{FF2B5EF4-FFF2-40B4-BE49-F238E27FC236}">
                <a16:creationId xmlns:a16="http://schemas.microsoft.com/office/drawing/2014/main" id="{F5B7D607-42A1-4EA2-87E9-F21180CD48E2}"/>
              </a:ext>
            </a:extLst>
          </p:cNvPr>
          <p:cNvSpPr txBox="1"/>
          <p:nvPr/>
        </p:nvSpPr>
        <p:spPr>
          <a:xfrm>
            <a:off x="2552392"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FALL</a:t>
            </a:r>
          </a:p>
        </p:txBody>
      </p:sp>
      <p:sp>
        <p:nvSpPr>
          <p:cNvPr id="121" name="TextBox 120">
            <a:extLst>
              <a:ext uri="{FF2B5EF4-FFF2-40B4-BE49-F238E27FC236}">
                <a16:creationId xmlns:a16="http://schemas.microsoft.com/office/drawing/2014/main" id="{065161B1-C04D-41E3-AA10-F8E3424D8CB2}"/>
              </a:ext>
            </a:extLst>
          </p:cNvPr>
          <p:cNvSpPr txBox="1"/>
          <p:nvPr/>
        </p:nvSpPr>
        <p:spPr>
          <a:xfrm>
            <a:off x="3551942"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WINTER</a:t>
            </a:r>
          </a:p>
        </p:txBody>
      </p:sp>
      <p:sp>
        <p:nvSpPr>
          <p:cNvPr id="122" name="TextBox 121">
            <a:extLst>
              <a:ext uri="{FF2B5EF4-FFF2-40B4-BE49-F238E27FC236}">
                <a16:creationId xmlns:a16="http://schemas.microsoft.com/office/drawing/2014/main" id="{E8144C3C-BDBF-4CA2-9F5A-29161D9FD641}"/>
              </a:ext>
            </a:extLst>
          </p:cNvPr>
          <p:cNvSpPr txBox="1"/>
          <p:nvPr/>
        </p:nvSpPr>
        <p:spPr>
          <a:xfrm>
            <a:off x="4623484"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SPRING</a:t>
            </a:r>
          </a:p>
        </p:txBody>
      </p:sp>
      <p:sp>
        <p:nvSpPr>
          <p:cNvPr id="123" name="TextBox 122">
            <a:extLst>
              <a:ext uri="{FF2B5EF4-FFF2-40B4-BE49-F238E27FC236}">
                <a16:creationId xmlns:a16="http://schemas.microsoft.com/office/drawing/2014/main" id="{DEE386A6-12E9-48C5-8A64-814C880B8273}"/>
              </a:ext>
            </a:extLst>
          </p:cNvPr>
          <p:cNvSpPr txBox="1"/>
          <p:nvPr/>
        </p:nvSpPr>
        <p:spPr>
          <a:xfrm>
            <a:off x="5632567"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SUMMER</a:t>
            </a:r>
          </a:p>
        </p:txBody>
      </p:sp>
      <p:sp>
        <p:nvSpPr>
          <p:cNvPr id="124" name="TextBox 123">
            <a:extLst>
              <a:ext uri="{FF2B5EF4-FFF2-40B4-BE49-F238E27FC236}">
                <a16:creationId xmlns:a16="http://schemas.microsoft.com/office/drawing/2014/main" id="{70C464C6-72F9-4A66-9CEF-CBB0621B1F54}"/>
              </a:ext>
            </a:extLst>
          </p:cNvPr>
          <p:cNvSpPr txBox="1"/>
          <p:nvPr/>
        </p:nvSpPr>
        <p:spPr>
          <a:xfrm>
            <a:off x="6644083"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FALL</a:t>
            </a:r>
          </a:p>
        </p:txBody>
      </p:sp>
      <p:sp>
        <p:nvSpPr>
          <p:cNvPr id="125" name="TextBox 124">
            <a:extLst>
              <a:ext uri="{FF2B5EF4-FFF2-40B4-BE49-F238E27FC236}">
                <a16:creationId xmlns:a16="http://schemas.microsoft.com/office/drawing/2014/main" id="{351FF8BE-AA3F-4CC8-818C-80937F931F9A}"/>
              </a:ext>
            </a:extLst>
          </p:cNvPr>
          <p:cNvSpPr txBox="1"/>
          <p:nvPr/>
        </p:nvSpPr>
        <p:spPr>
          <a:xfrm>
            <a:off x="7643633" y="1613334"/>
            <a:ext cx="967219" cy="276999"/>
          </a:xfrm>
          <a:prstGeom prst="rect">
            <a:avLst/>
          </a:prstGeom>
          <a:noFill/>
        </p:spPr>
        <p:txBody>
          <a:bodyPr wrap="square" rtlCol="0">
            <a:spAutoFit/>
          </a:bodyPr>
          <a:lstStyle/>
          <a:p>
            <a:pPr algn="ctr"/>
            <a:r>
              <a:rPr lang="en-US" sz="1200" b="1" dirty="0">
                <a:latin typeface="Tw Cen MT" panose="020B0602020104020603" pitchFamily="34" charset="0"/>
              </a:rPr>
              <a:t>WINTER</a:t>
            </a:r>
          </a:p>
        </p:txBody>
      </p:sp>
      <p:grpSp>
        <p:nvGrpSpPr>
          <p:cNvPr id="54" name="Group 53">
            <a:extLst>
              <a:ext uri="{FF2B5EF4-FFF2-40B4-BE49-F238E27FC236}">
                <a16:creationId xmlns:a16="http://schemas.microsoft.com/office/drawing/2014/main" id="{63699085-16BF-4C3F-9011-A85CCC9C1617}"/>
              </a:ext>
            </a:extLst>
          </p:cNvPr>
          <p:cNvGrpSpPr/>
          <p:nvPr/>
        </p:nvGrpSpPr>
        <p:grpSpPr>
          <a:xfrm>
            <a:off x="3127976" y="2888367"/>
            <a:ext cx="1981480" cy="338554"/>
            <a:chOff x="2289846" y="2687144"/>
            <a:chExt cx="1981480" cy="338554"/>
          </a:xfrm>
        </p:grpSpPr>
        <p:sp>
          <p:nvSpPr>
            <p:cNvPr id="50" name="Rectangle 49">
              <a:extLst>
                <a:ext uri="{FF2B5EF4-FFF2-40B4-BE49-F238E27FC236}">
                  <a16:creationId xmlns:a16="http://schemas.microsoft.com/office/drawing/2014/main" id="{E12595BD-E332-4C4C-8DCB-B2F5A622AA7A}"/>
                </a:ext>
              </a:extLst>
            </p:cNvPr>
            <p:cNvSpPr/>
            <p:nvPr/>
          </p:nvSpPr>
          <p:spPr>
            <a:xfrm>
              <a:off x="2348222" y="2719410"/>
              <a:ext cx="1923104"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51" name="TextBox 50">
              <a:extLst>
                <a:ext uri="{FF2B5EF4-FFF2-40B4-BE49-F238E27FC236}">
                  <a16:creationId xmlns:a16="http://schemas.microsoft.com/office/drawing/2014/main" id="{7A9BDB24-210A-491F-94AA-1D1F018E42C8}"/>
                </a:ext>
              </a:extLst>
            </p:cNvPr>
            <p:cNvSpPr txBox="1"/>
            <p:nvPr/>
          </p:nvSpPr>
          <p:spPr>
            <a:xfrm>
              <a:off x="2289846" y="2687144"/>
              <a:ext cx="1965518" cy="338554"/>
            </a:xfrm>
            <a:prstGeom prst="rect">
              <a:avLst/>
            </a:prstGeom>
            <a:noFill/>
          </p:spPr>
          <p:txBody>
            <a:bodyPr wrap="square" rtlCol="0">
              <a:spAutoFit/>
            </a:bodyPr>
            <a:lstStyle/>
            <a:p>
              <a:pPr algn="ctr"/>
              <a:r>
                <a:rPr lang="en-US" sz="1600" dirty="0">
                  <a:latin typeface="Tw Cen MT" panose="020B0602020104020603" pitchFamily="34" charset="0"/>
                </a:rPr>
                <a:t>Setting goals</a:t>
              </a:r>
            </a:p>
          </p:txBody>
        </p:sp>
      </p:grpSp>
      <p:grpSp>
        <p:nvGrpSpPr>
          <p:cNvPr id="92" name="Group 91">
            <a:extLst>
              <a:ext uri="{FF2B5EF4-FFF2-40B4-BE49-F238E27FC236}">
                <a16:creationId xmlns:a16="http://schemas.microsoft.com/office/drawing/2014/main" id="{39C28F11-AD54-4D0A-8C4F-61007EB8B02F}"/>
              </a:ext>
            </a:extLst>
          </p:cNvPr>
          <p:cNvGrpSpPr/>
          <p:nvPr/>
        </p:nvGrpSpPr>
        <p:grpSpPr>
          <a:xfrm>
            <a:off x="3536593" y="3246640"/>
            <a:ext cx="4232523" cy="281076"/>
            <a:chOff x="5994109" y="3948415"/>
            <a:chExt cx="1775007" cy="338554"/>
          </a:xfrm>
        </p:grpSpPr>
        <p:sp>
          <p:nvSpPr>
            <p:cNvPr id="86" name="Rectangle 85">
              <a:extLst>
                <a:ext uri="{FF2B5EF4-FFF2-40B4-BE49-F238E27FC236}">
                  <a16:creationId xmlns:a16="http://schemas.microsoft.com/office/drawing/2014/main" id="{9FCA6986-E36C-45A4-8835-98E2A98B1EEB}"/>
                </a:ext>
              </a:extLst>
            </p:cNvPr>
            <p:cNvSpPr/>
            <p:nvPr/>
          </p:nvSpPr>
          <p:spPr>
            <a:xfrm>
              <a:off x="5996815" y="3987017"/>
              <a:ext cx="1772301"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89" name="TextBox 88">
              <a:extLst>
                <a:ext uri="{FF2B5EF4-FFF2-40B4-BE49-F238E27FC236}">
                  <a16:creationId xmlns:a16="http://schemas.microsoft.com/office/drawing/2014/main" id="{BCAAB83D-7101-4089-8599-175C0FF5CA91}"/>
                </a:ext>
              </a:extLst>
            </p:cNvPr>
            <p:cNvSpPr txBox="1"/>
            <p:nvPr/>
          </p:nvSpPr>
          <p:spPr>
            <a:xfrm>
              <a:off x="5994109" y="3948415"/>
              <a:ext cx="1772302" cy="338554"/>
            </a:xfrm>
            <a:prstGeom prst="rect">
              <a:avLst/>
            </a:prstGeom>
            <a:noFill/>
          </p:spPr>
          <p:txBody>
            <a:bodyPr wrap="square" rtlCol="0">
              <a:spAutoFit/>
            </a:bodyPr>
            <a:lstStyle/>
            <a:p>
              <a:pPr algn="ctr"/>
              <a:r>
                <a:rPr lang="en-US" sz="1600" dirty="0">
                  <a:latin typeface="Tw Cen MT" panose="020B0602020104020603" pitchFamily="34" charset="0"/>
                </a:rPr>
                <a:t>Plan Drafting</a:t>
              </a:r>
            </a:p>
          </p:txBody>
        </p:sp>
      </p:grpSp>
      <p:grpSp>
        <p:nvGrpSpPr>
          <p:cNvPr id="93" name="Group 92">
            <a:extLst>
              <a:ext uri="{FF2B5EF4-FFF2-40B4-BE49-F238E27FC236}">
                <a16:creationId xmlns:a16="http://schemas.microsoft.com/office/drawing/2014/main" id="{E248767F-85F8-45D4-8336-C390AF196B0C}"/>
              </a:ext>
            </a:extLst>
          </p:cNvPr>
          <p:cNvGrpSpPr/>
          <p:nvPr/>
        </p:nvGrpSpPr>
        <p:grpSpPr>
          <a:xfrm>
            <a:off x="7304875" y="3577727"/>
            <a:ext cx="1839125" cy="338554"/>
            <a:chOff x="7304875" y="4639599"/>
            <a:chExt cx="1839125" cy="338554"/>
          </a:xfrm>
        </p:grpSpPr>
        <p:sp>
          <p:nvSpPr>
            <p:cNvPr id="87" name="Rectangle 86">
              <a:extLst>
                <a:ext uri="{FF2B5EF4-FFF2-40B4-BE49-F238E27FC236}">
                  <a16:creationId xmlns:a16="http://schemas.microsoft.com/office/drawing/2014/main" id="{636140CC-9B3D-4E35-AB26-966AF9D266D1}"/>
                </a:ext>
              </a:extLst>
            </p:cNvPr>
            <p:cNvSpPr/>
            <p:nvPr/>
          </p:nvSpPr>
          <p:spPr>
            <a:xfrm>
              <a:off x="7346094" y="4673425"/>
              <a:ext cx="1797906"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90" name="TextBox 89">
              <a:extLst>
                <a:ext uri="{FF2B5EF4-FFF2-40B4-BE49-F238E27FC236}">
                  <a16:creationId xmlns:a16="http://schemas.microsoft.com/office/drawing/2014/main" id="{C47890B0-BF70-413F-8032-8FA5B1E3A313}"/>
                </a:ext>
              </a:extLst>
            </p:cNvPr>
            <p:cNvSpPr txBox="1"/>
            <p:nvPr/>
          </p:nvSpPr>
          <p:spPr>
            <a:xfrm>
              <a:off x="7304875" y="4639599"/>
              <a:ext cx="1839125" cy="338554"/>
            </a:xfrm>
            <a:prstGeom prst="rect">
              <a:avLst/>
            </a:prstGeom>
            <a:noFill/>
          </p:spPr>
          <p:txBody>
            <a:bodyPr wrap="square" rtlCol="0">
              <a:spAutoFit/>
            </a:bodyPr>
            <a:lstStyle/>
            <a:p>
              <a:pPr algn="ctr"/>
              <a:r>
                <a:rPr lang="en-US" sz="1600" dirty="0">
                  <a:latin typeface="Tw Cen MT" panose="020B0602020104020603" pitchFamily="34" charset="0"/>
                </a:rPr>
                <a:t>Plan Stewarding</a:t>
              </a:r>
            </a:p>
          </p:txBody>
        </p:sp>
      </p:grpSp>
      <p:grpSp>
        <p:nvGrpSpPr>
          <p:cNvPr id="137" name="Group 136">
            <a:extLst>
              <a:ext uri="{FF2B5EF4-FFF2-40B4-BE49-F238E27FC236}">
                <a16:creationId xmlns:a16="http://schemas.microsoft.com/office/drawing/2014/main" id="{4204B811-B7C2-4AA5-BCCA-B3FD5792AF5F}"/>
              </a:ext>
            </a:extLst>
          </p:cNvPr>
          <p:cNvGrpSpPr/>
          <p:nvPr/>
        </p:nvGrpSpPr>
        <p:grpSpPr>
          <a:xfrm>
            <a:off x="2363027" y="4778908"/>
            <a:ext cx="2194871" cy="338554"/>
            <a:chOff x="3692281" y="3273446"/>
            <a:chExt cx="1538112" cy="338554"/>
          </a:xfrm>
        </p:grpSpPr>
        <p:sp>
          <p:nvSpPr>
            <p:cNvPr id="138" name="Rectangle 137">
              <a:extLst>
                <a:ext uri="{FF2B5EF4-FFF2-40B4-BE49-F238E27FC236}">
                  <a16:creationId xmlns:a16="http://schemas.microsoft.com/office/drawing/2014/main" id="{E07FADFE-F3BC-40D0-AA0D-47AF0290D058}"/>
                </a:ext>
              </a:extLst>
            </p:cNvPr>
            <p:cNvSpPr/>
            <p:nvPr/>
          </p:nvSpPr>
          <p:spPr>
            <a:xfrm>
              <a:off x="3692281" y="3294839"/>
              <a:ext cx="1538112"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139" name="TextBox 138">
              <a:extLst>
                <a:ext uri="{FF2B5EF4-FFF2-40B4-BE49-F238E27FC236}">
                  <a16:creationId xmlns:a16="http://schemas.microsoft.com/office/drawing/2014/main" id="{27E7388A-DB7D-4B03-8BDC-8748CE4A300E}"/>
                </a:ext>
              </a:extLst>
            </p:cNvPr>
            <p:cNvSpPr txBox="1"/>
            <p:nvPr/>
          </p:nvSpPr>
          <p:spPr>
            <a:xfrm>
              <a:off x="3969639" y="3273446"/>
              <a:ext cx="1007807" cy="338554"/>
            </a:xfrm>
            <a:prstGeom prst="rect">
              <a:avLst/>
            </a:prstGeom>
            <a:noFill/>
          </p:spPr>
          <p:txBody>
            <a:bodyPr wrap="square" rtlCol="0">
              <a:spAutoFit/>
            </a:bodyPr>
            <a:lstStyle/>
            <a:p>
              <a:pPr algn="ctr"/>
              <a:r>
                <a:rPr lang="en-US" sz="1600" dirty="0">
                  <a:latin typeface="Tw Cen MT" panose="020B0602020104020603" pitchFamily="34" charset="0"/>
                </a:rPr>
                <a:t>Vision + Goals</a:t>
              </a:r>
            </a:p>
          </p:txBody>
        </p:sp>
      </p:grpSp>
      <p:grpSp>
        <p:nvGrpSpPr>
          <p:cNvPr id="146" name="Group 145">
            <a:extLst>
              <a:ext uri="{FF2B5EF4-FFF2-40B4-BE49-F238E27FC236}">
                <a16:creationId xmlns:a16="http://schemas.microsoft.com/office/drawing/2014/main" id="{2B9D51DA-130E-41DD-B2EE-A75281494E79}"/>
              </a:ext>
            </a:extLst>
          </p:cNvPr>
          <p:cNvGrpSpPr/>
          <p:nvPr/>
        </p:nvGrpSpPr>
        <p:grpSpPr>
          <a:xfrm>
            <a:off x="4030374" y="5287489"/>
            <a:ext cx="3838015" cy="290832"/>
            <a:chOff x="3692280" y="3273446"/>
            <a:chExt cx="1538113" cy="338554"/>
          </a:xfrm>
        </p:grpSpPr>
        <p:sp>
          <p:nvSpPr>
            <p:cNvPr id="147" name="Rectangle 146">
              <a:extLst>
                <a:ext uri="{FF2B5EF4-FFF2-40B4-BE49-F238E27FC236}">
                  <a16:creationId xmlns:a16="http://schemas.microsoft.com/office/drawing/2014/main" id="{8F38AFBC-90C2-4D4E-92D0-64DAFB30BD47}"/>
                </a:ext>
              </a:extLst>
            </p:cNvPr>
            <p:cNvSpPr/>
            <p:nvPr/>
          </p:nvSpPr>
          <p:spPr>
            <a:xfrm>
              <a:off x="3692281" y="3294839"/>
              <a:ext cx="1538112"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148" name="TextBox 147">
              <a:extLst>
                <a:ext uri="{FF2B5EF4-FFF2-40B4-BE49-F238E27FC236}">
                  <a16:creationId xmlns:a16="http://schemas.microsoft.com/office/drawing/2014/main" id="{D40FB10C-00E6-4E20-87CB-8C7D00AFEC37}"/>
                </a:ext>
              </a:extLst>
            </p:cNvPr>
            <p:cNvSpPr txBox="1"/>
            <p:nvPr/>
          </p:nvSpPr>
          <p:spPr>
            <a:xfrm>
              <a:off x="3692280" y="3273446"/>
              <a:ext cx="1538112" cy="338554"/>
            </a:xfrm>
            <a:prstGeom prst="rect">
              <a:avLst/>
            </a:prstGeom>
            <a:noFill/>
          </p:spPr>
          <p:txBody>
            <a:bodyPr wrap="square" rtlCol="0">
              <a:spAutoFit/>
            </a:bodyPr>
            <a:lstStyle/>
            <a:p>
              <a:pPr algn="ctr"/>
              <a:r>
                <a:rPr lang="en-US" sz="1600" dirty="0">
                  <a:latin typeface="Tw Cen MT" panose="020B0602020104020603" pitchFamily="34" charset="0"/>
                </a:rPr>
                <a:t>Full elements and support</a:t>
              </a:r>
            </a:p>
          </p:txBody>
        </p:sp>
      </p:grpSp>
      <p:grpSp>
        <p:nvGrpSpPr>
          <p:cNvPr id="149" name="Group 148">
            <a:extLst>
              <a:ext uri="{FF2B5EF4-FFF2-40B4-BE49-F238E27FC236}">
                <a16:creationId xmlns:a16="http://schemas.microsoft.com/office/drawing/2014/main" id="{6D7BDAD6-F610-4508-A7C5-3EB566CBC95B}"/>
              </a:ext>
            </a:extLst>
          </p:cNvPr>
          <p:cNvGrpSpPr/>
          <p:nvPr/>
        </p:nvGrpSpPr>
        <p:grpSpPr>
          <a:xfrm>
            <a:off x="7014507" y="5968471"/>
            <a:ext cx="2125114" cy="338554"/>
            <a:chOff x="3692280" y="3273446"/>
            <a:chExt cx="1538113" cy="338554"/>
          </a:xfrm>
        </p:grpSpPr>
        <p:sp>
          <p:nvSpPr>
            <p:cNvPr id="150" name="Rectangle 149">
              <a:extLst>
                <a:ext uri="{FF2B5EF4-FFF2-40B4-BE49-F238E27FC236}">
                  <a16:creationId xmlns:a16="http://schemas.microsoft.com/office/drawing/2014/main" id="{A4C071CF-620B-415A-95BE-702AD0C4FE32}"/>
                </a:ext>
              </a:extLst>
            </p:cNvPr>
            <p:cNvSpPr/>
            <p:nvPr/>
          </p:nvSpPr>
          <p:spPr>
            <a:xfrm>
              <a:off x="3692281" y="3294839"/>
              <a:ext cx="1538112"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151" name="TextBox 150">
              <a:extLst>
                <a:ext uri="{FF2B5EF4-FFF2-40B4-BE49-F238E27FC236}">
                  <a16:creationId xmlns:a16="http://schemas.microsoft.com/office/drawing/2014/main" id="{14225C3F-5305-40B5-8F9C-F5D3F272C678}"/>
                </a:ext>
              </a:extLst>
            </p:cNvPr>
            <p:cNvSpPr txBox="1"/>
            <p:nvPr/>
          </p:nvSpPr>
          <p:spPr>
            <a:xfrm>
              <a:off x="3692280" y="3273446"/>
              <a:ext cx="1538112" cy="338554"/>
            </a:xfrm>
            <a:prstGeom prst="rect">
              <a:avLst/>
            </a:prstGeom>
            <a:noFill/>
          </p:spPr>
          <p:txBody>
            <a:bodyPr wrap="square" rtlCol="0">
              <a:spAutoFit/>
            </a:bodyPr>
            <a:lstStyle/>
            <a:p>
              <a:pPr algn="ctr"/>
              <a:r>
                <a:rPr lang="en-US" sz="1600" dirty="0">
                  <a:latin typeface="Tw Cen MT" panose="020B0602020104020603" pitchFamily="34" charset="0"/>
                </a:rPr>
                <a:t>Actions/Implementation</a:t>
              </a:r>
            </a:p>
          </p:txBody>
        </p:sp>
      </p:grpSp>
      <p:sp>
        <p:nvSpPr>
          <p:cNvPr id="2" name="Rectangle 1">
            <a:extLst>
              <a:ext uri="{FF2B5EF4-FFF2-40B4-BE49-F238E27FC236}">
                <a16:creationId xmlns:a16="http://schemas.microsoft.com/office/drawing/2014/main" id="{399CAF1A-10DB-4697-8859-61025044C749}"/>
              </a:ext>
            </a:extLst>
          </p:cNvPr>
          <p:cNvSpPr/>
          <p:nvPr/>
        </p:nvSpPr>
        <p:spPr>
          <a:xfrm>
            <a:off x="2651128" y="1979226"/>
            <a:ext cx="229856" cy="50143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1CA8CDD-D995-43AB-858E-F35294FB97B4}"/>
              </a:ext>
            </a:extLst>
          </p:cNvPr>
          <p:cNvGrpSpPr/>
          <p:nvPr/>
        </p:nvGrpSpPr>
        <p:grpSpPr>
          <a:xfrm>
            <a:off x="586536" y="2264541"/>
            <a:ext cx="1772303" cy="338554"/>
            <a:chOff x="0" y="1319323"/>
            <a:chExt cx="1389253" cy="338554"/>
          </a:xfrm>
        </p:grpSpPr>
        <p:sp>
          <p:nvSpPr>
            <p:cNvPr id="17" name="Rectangle 16">
              <a:extLst>
                <a:ext uri="{FF2B5EF4-FFF2-40B4-BE49-F238E27FC236}">
                  <a16:creationId xmlns:a16="http://schemas.microsoft.com/office/drawing/2014/main" id="{A529AE4E-31FD-487D-A443-043907D1C237}"/>
                </a:ext>
              </a:extLst>
            </p:cNvPr>
            <p:cNvSpPr/>
            <p:nvPr/>
          </p:nvSpPr>
          <p:spPr>
            <a:xfrm>
              <a:off x="0" y="1374637"/>
              <a:ext cx="1389253" cy="23752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47" name="TextBox 46">
              <a:extLst>
                <a:ext uri="{FF2B5EF4-FFF2-40B4-BE49-F238E27FC236}">
                  <a16:creationId xmlns:a16="http://schemas.microsoft.com/office/drawing/2014/main" id="{3AB053F6-B4C7-4451-89B1-625B46697FDA}"/>
                </a:ext>
              </a:extLst>
            </p:cNvPr>
            <p:cNvSpPr txBox="1"/>
            <p:nvPr/>
          </p:nvSpPr>
          <p:spPr>
            <a:xfrm>
              <a:off x="76425" y="1319323"/>
              <a:ext cx="1312828" cy="338554"/>
            </a:xfrm>
            <a:prstGeom prst="rect">
              <a:avLst/>
            </a:prstGeom>
            <a:noFill/>
          </p:spPr>
          <p:txBody>
            <a:bodyPr wrap="square" rtlCol="0">
              <a:spAutoFit/>
            </a:bodyPr>
            <a:lstStyle/>
            <a:p>
              <a:pPr algn="ctr"/>
              <a:r>
                <a:rPr lang="en-US" sz="1600" dirty="0">
                  <a:latin typeface="Tw Cen MT" panose="020B0602020104020603" pitchFamily="34" charset="0"/>
                </a:rPr>
                <a:t>Soft launch</a:t>
              </a:r>
            </a:p>
          </p:txBody>
        </p:sp>
      </p:grpSp>
      <p:grpSp>
        <p:nvGrpSpPr>
          <p:cNvPr id="131" name="Group 130">
            <a:extLst>
              <a:ext uri="{FF2B5EF4-FFF2-40B4-BE49-F238E27FC236}">
                <a16:creationId xmlns:a16="http://schemas.microsoft.com/office/drawing/2014/main" id="{510CBF39-7EA7-4A69-8F0D-1E7AC1C72CE3}"/>
              </a:ext>
            </a:extLst>
          </p:cNvPr>
          <p:cNvGrpSpPr/>
          <p:nvPr/>
        </p:nvGrpSpPr>
        <p:grpSpPr>
          <a:xfrm>
            <a:off x="559648" y="4289549"/>
            <a:ext cx="2740409" cy="338554"/>
            <a:chOff x="0" y="1319323"/>
            <a:chExt cx="2463479" cy="338554"/>
          </a:xfrm>
        </p:grpSpPr>
        <p:sp>
          <p:nvSpPr>
            <p:cNvPr id="132" name="Rectangle 131">
              <a:extLst>
                <a:ext uri="{FF2B5EF4-FFF2-40B4-BE49-F238E27FC236}">
                  <a16:creationId xmlns:a16="http://schemas.microsoft.com/office/drawing/2014/main" id="{22427F40-1231-4991-99EF-A212326F3A5A}"/>
                </a:ext>
              </a:extLst>
            </p:cNvPr>
            <p:cNvSpPr/>
            <p:nvPr/>
          </p:nvSpPr>
          <p:spPr>
            <a:xfrm>
              <a:off x="0" y="1374637"/>
              <a:ext cx="2463479" cy="247384"/>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133" name="TextBox 132">
              <a:extLst>
                <a:ext uri="{FF2B5EF4-FFF2-40B4-BE49-F238E27FC236}">
                  <a16:creationId xmlns:a16="http://schemas.microsoft.com/office/drawing/2014/main" id="{73A0D954-4837-4A8B-9780-E6828A27266B}"/>
                </a:ext>
              </a:extLst>
            </p:cNvPr>
            <p:cNvSpPr txBox="1"/>
            <p:nvPr/>
          </p:nvSpPr>
          <p:spPr>
            <a:xfrm>
              <a:off x="76424" y="1319323"/>
              <a:ext cx="2348099" cy="338554"/>
            </a:xfrm>
            <a:prstGeom prst="rect">
              <a:avLst/>
            </a:prstGeom>
            <a:noFill/>
          </p:spPr>
          <p:txBody>
            <a:bodyPr wrap="square" rtlCol="0">
              <a:spAutoFit/>
            </a:bodyPr>
            <a:lstStyle/>
            <a:p>
              <a:pPr algn="ctr"/>
              <a:r>
                <a:rPr lang="en-US" sz="1600" dirty="0">
                  <a:latin typeface="Tw Cen MT" panose="020B0602020104020603" pitchFamily="34" charset="0"/>
                </a:rPr>
                <a:t>Existing conditions</a:t>
              </a:r>
            </a:p>
          </p:txBody>
        </p:sp>
      </p:grpSp>
      <p:sp>
        <p:nvSpPr>
          <p:cNvPr id="45" name="Rectangle 44">
            <a:extLst>
              <a:ext uri="{FF2B5EF4-FFF2-40B4-BE49-F238E27FC236}">
                <a16:creationId xmlns:a16="http://schemas.microsoft.com/office/drawing/2014/main" id="{1337485C-EEBC-4C95-AE8C-D3FA9476C066}"/>
              </a:ext>
            </a:extLst>
          </p:cNvPr>
          <p:cNvSpPr/>
          <p:nvPr/>
        </p:nvSpPr>
        <p:spPr>
          <a:xfrm>
            <a:off x="0" y="6370683"/>
            <a:ext cx="9144000" cy="269473"/>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A9FD7AD-CBBD-4F01-836A-5B28AF312DFD}"/>
              </a:ext>
            </a:extLst>
          </p:cNvPr>
          <p:cNvSpPr/>
          <p:nvPr/>
        </p:nvSpPr>
        <p:spPr>
          <a:xfrm>
            <a:off x="586494" y="6423848"/>
            <a:ext cx="150283" cy="15028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052C4C-AE01-4C26-B136-82FC47606614}"/>
              </a:ext>
            </a:extLst>
          </p:cNvPr>
          <p:cNvSpPr/>
          <p:nvPr/>
        </p:nvSpPr>
        <p:spPr>
          <a:xfrm>
            <a:off x="2602911" y="6423848"/>
            <a:ext cx="150283" cy="15028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76A8B1E-1790-43F7-99F5-36C84551C9C3}"/>
              </a:ext>
            </a:extLst>
          </p:cNvPr>
          <p:cNvSpPr/>
          <p:nvPr/>
        </p:nvSpPr>
        <p:spPr>
          <a:xfrm>
            <a:off x="3650873" y="6423848"/>
            <a:ext cx="150283" cy="15028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AF328B-FAFC-4AEC-AFB2-5787EE0CAC1C}"/>
              </a:ext>
            </a:extLst>
          </p:cNvPr>
          <p:cNvSpPr/>
          <p:nvPr/>
        </p:nvSpPr>
        <p:spPr>
          <a:xfrm>
            <a:off x="8045385" y="6423848"/>
            <a:ext cx="150283" cy="15028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11BC148-AE1B-409D-A628-18D96CD1343E}"/>
              </a:ext>
            </a:extLst>
          </p:cNvPr>
          <p:cNvSpPr txBox="1"/>
          <p:nvPr/>
        </p:nvSpPr>
        <p:spPr>
          <a:xfrm>
            <a:off x="76425" y="6053395"/>
            <a:ext cx="4899612" cy="338554"/>
          </a:xfrm>
          <a:prstGeom prst="rect">
            <a:avLst/>
          </a:prstGeom>
          <a:noFill/>
        </p:spPr>
        <p:txBody>
          <a:bodyPr wrap="square" rtlCol="0">
            <a:spAutoFit/>
          </a:bodyPr>
          <a:lstStyle/>
          <a:p>
            <a:r>
              <a:rPr lang="en-US" sz="1600" i="1" dirty="0">
                <a:latin typeface="Tw Cen MT" panose="020B0602020104020603" pitchFamily="34" charset="0"/>
              </a:rPr>
              <a:t>Meetings:</a:t>
            </a:r>
          </a:p>
        </p:txBody>
      </p:sp>
      <p:sp>
        <p:nvSpPr>
          <p:cNvPr id="112" name="Oval 111">
            <a:extLst>
              <a:ext uri="{FF2B5EF4-FFF2-40B4-BE49-F238E27FC236}">
                <a16:creationId xmlns:a16="http://schemas.microsoft.com/office/drawing/2014/main" id="{D540C2F5-2365-4A79-BC3E-C68E4D5155F3}"/>
              </a:ext>
            </a:extLst>
          </p:cNvPr>
          <p:cNvSpPr/>
          <p:nvPr/>
        </p:nvSpPr>
        <p:spPr>
          <a:xfrm>
            <a:off x="4684650" y="6423848"/>
            <a:ext cx="150283" cy="15028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6219FCB7-4C2B-49A7-94D5-21A878509FBC}"/>
              </a:ext>
            </a:extLst>
          </p:cNvPr>
          <p:cNvSpPr/>
          <p:nvPr/>
        </p:nvSpPr>
        <p:spPr>
          <a:xfrm>
            <a:off x="5791235" y="6423848"/>
            <a:ext cx="150283" cy="15028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96A5C41B-1D48-46BE-97B7-1FDAE4C5E9D1}"/>
              </a:ext>
            </a:extLst>
          </p:cNvPr>
          <p:cNvSpPr/>
          <p:nvPr/>
        </p:nvSpPr>
        <p:spPr>
          <a:xfrm>
            <a:off x="1654964" y="6423848"/>
            <a:ext cx="150283" cy="15028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E16722BF-4F98-46E7-994B-53854224C211}"/>
              </a:ext>
            </a:extLst>
          </p:cNvPr>
          <p:cNvGrpSpPr/>
          <p:nvPr/>
        </p:nvGrpSpPr>
        <p:grpSpPr>
          <a:xfrm>
            <a:off x="2358840" y="2484183"/>
            <a:ext cx="1200345" cy="351870"/>
            <a:chOff x="1009342" y="2001540"/>
            <a:chExt cx="1465741" cy="338554"/>
          </a:xfrm>
        </p:grpSpPr>
        <p:sp>
          <p:nvSpPr>
            <p:cNvPr id="48" name="Rectangle 47">
              <a:extLst>
                <a:ext uri="{FF2B5EF4-FFF2-40B4-BE49-F238E27FC236}">
                  <a16:creationId xmlns:a16="http://schemas.microsoft.com/office/drawing/2014/main" id="{54BB25EF-A8C1-48D1-B8AB-D96469F8E8CD}"/>
                </a:ext>
              </a:extLst>
            </p:cNvPr>
            <p:cNvSpPr/>
            <p:nvPr/>
          </p:nvSpPr>
          <p:spPr>
            <a:xfrm>
              <a:off x="1009342" y="2036887"/>
              <a:ext cx="1454137" cy="272959"/>
            </a:xfrm>
            <a:prstGeom prst="rect">
              <a:avLst/>
            </a:prstGeom>
            <a:solidFill>
              <a:srgbClr val="93D051">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0"/>
              </a:endParaRPr>
            </a:p>
          </p:txBody>
        </p:sp>
        <p:sp>
          <p:nvSpPr>
            <p:cNvPr id="49" name="TextBox 48">
              <a:extLst>
                <a:ext uri="{FF2B5EF4-FFF2-40B4-BE49-F238E27FC236}">
                  <a16:creationId xmlns:a16="http://schemas.microsoft.com/office/drawing/2014/main" id="{F9C8243E-87F0-4A8F-BE09-5BCEB64301BE}"/>
                </a:ext>
              </a:extLst>
            </p:cNvPr>
            <p:cNvSpPr txBox="1"/>
            <p:nvPr/>
          </p:nvSpPr>
          <p:spPr>
            <a:xfrm>
              <a:off x="1009343" y="2001540"/>
              <a:ext cx="1465740" cy="338554"/>
            </a:xfrm>
            <a:prstGeom prst="rect">
              <a:avLst/>
            </a:prstGeom>
            <a:noFill/>
          </p:spPr>
          <p:txBody>
            <a:bodyPr wrap="square" rtlCol="0">
              <a:spAutoFit/>
            </a:bodyPr>
            <a:lstStyle/>
            <a:p>
              <a:pPr algn="ctr"/>
              <a:r>
                <a:rPr lang="en-US" sz="1600" dirty="0">
                  <a:latin typeface="Tw Cen MT" panose="020B0602020104020603" pitchFamily="34" charset="0"/>
                </a:rPr>
                <a:t>Visioning</a:t>
              </a:r>
            </a:p>
          </p:txBody>
        </p:sp>
      </p:grpSp>
      <p:sp>
        <p:nvSpPr>
          <p:cNvPr id="175" name="Subtitle 2">
            <a:extLst>
              <a:ext uri="{FF2B5EF4-FFF2-40B4-BE49-F238E27FC236}">
                <a16:creationId xmlns:a16="http://schemas.microsoft.com/office/drawing/2014/main" id="{96A00101-63BB-457A-B34B-CC15EA48BB8D}"/>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176" name="Subtitle 2">
            <a:extLst>
              <a:ext uri="{FF2B5EF4-FFF2-40B4-BE49-F238E27FC236}">
                <a16:creationId xmlns:a16="http://schemas.microsoft.com/office/drawing/2014/main" id="{E739EF9D-6667-4729-9E16-7400824FEB85}"/>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Project Overview</a:t>
            </a:r>
          </a:p>
        </p:txBody>
      </p:sp>
      <p:cxnSp>
        <p:nvCxnSpPr>
          <p:cNvPr id="178" name="Straight Connector 177">
            <a:extLst>
              <a:ext uri="{FF2B5EF4-FFF2-40B4-BE49-F238E27FC236}">
                <a16:creationId xmlns:a16="http://schemas.microsoft.com/office/drawing/2014/main" id="{51CD7D78-3F96-4A87-9EA4-7D020FC0023D}"/>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0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3AA0B38-7B2D-4DC6-9C92-5F890D9903A7}"/>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7AD62FD9-AEEE-4963-8507-4C6368ADD1D6}"/>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Community Vision</a:t>
            </a:r>
          </a:p>
        </p:txBody>
      </p:sp>
      <p:cxnSp>
        <p:nvCxnSpPr>
          <p:cNvPr id="6" name="Straight Connector 5">
            <a:extLst>
              <a:ext uri="{FF2B5EF4-FFF2-40B4-BE49-F238E27FC236}">
                <a16:creationId xmlns:a16="http://schemas.microsoft.com/office/drawing/2014/main" id="{24DC8E55-6BFD-4BCA-87D1-491DEF1D323B}"/>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B35DA576-9414-4D3A-BB66-A93FC5239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0" name="Subtitle 2">
            <a:extLst>
              <a:ext uri="{FF2B5EF4-FFF2-40B4-BE49-F238E27FC236}">
                <a16:creationId xmlns:a16="http://schemas.microsoft.com/office/drawing/2014/main" id="{8B266C1F-05C3-4C9B-84DA-4C7914057974}"/>
              </a:ext>
            </a:extLst>
          </p:cNvPr>
          <p:cNvSpPr txBox="1">
            <a:spLocks/>
          </p:cNvSpPr>
          <p:nvPr/>
        </p:nvSpPr>
        <p:spPr>
          <a:xfrm>
            <a:off x="512619" y="1291168"/>
            <a:ext cx="7778521" cy="46225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Tw Cen MT" panose="020B0602020104020603" pitchFamily="34" charset="0"/>
              </a:rPr>
              <a:t>The Vision describes a future for Saugus, achieved through the goals and recommendations of the Master Plan.</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It is developed </a:t>
            </a:r>
            <a:r>
              <a:rPr lang="en-US" i="1" dirty="0">
                <a:solidFill>
                  <a:schemeClr val="tx1"/>
                </a:solidFill>
                <a:latin typeface="Tw Cen MT" panose="020B0602020104020603" pitchFamily="34" charset="0"/>
              </a:rPr>
              <a:t>by</a:t>
            </a:r>
            <a:r>
              <a:rPr lang="en-US" dirty="0">
                <a:solidFill>
                  <a:schemeClr val="tx1"/>
                </a:solidFill>
                <a:latin typeface="Tw Cen MT" panose="020B0602020104020603" pitchFamily="34" charset="0"/>
              </a:rPr>
              <a:t> the community, incorporating as many voices as possible.</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It balances breadth with specificity</a:t>
            </a:r>
          </a:p>
        </p:txBody>
      </p:sp>
    </p:spTree>
    <p:extLst>
      <p:ext uri="{BB962C8B-B14F-4D97-AF65-F5344CB8AC3E}">
        <p14:creationId xmlns:p14="http://schemas.microsoft.com/office/powerpoint/2010/main" val="161236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3AA0B38-7B2D-4DC6-9C92-5F890D9903A7}"/>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7AD62FD9-AEEE-4963-8507-4C6368ADD1D6}"/>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Community Vision</a:t>
            </a:r>
          </a:p>
        </p:txBody>
      </p:sp>
      <p:cxnSp>
        <p:nvCxnSpPr>
          <p:cNvPr id="6" name="Straight Connector 5">
            <a:extLst>
              <a:ext uri="{FF2B5EF4-FFF2-40B4-BE49-F238E27FC236}">
                <a16:creationId xmlns:a16="http://schemas.microsoft.com/office/drawing/2014/main" id="{24DC8E55-6BFD-4BCA-87D1-491DEF1D323B}"/>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B35DA576-9414-4D3A-BB66-A93FC5239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0" name="Subtitle 2">
            <a:extLst>
              <a:ext uri="{FF2B5EF4-FFF2-40B4-BE49-F238E27FC236}">
                <a16:creationId xmlns:a16="http://schemas.microsoft.com/office/drawing/2014/main" id="{8B266C1F-05C3-4C9B-84DA-4C7914057974}"/>
              </a:ext>
            </a:extLst>
          </p:cNvPr>
          <p:cNvSpPr txBox="1">
            <a:spLocks/>
          </p:cNvSpPr>
          <p:nvPr/>
        </p:nvSpPr>
        <p:spPr>
          <a:xfrm>
            <a:off x="512619" y="1114706"/>
            <a:ext cx="7778521" cy="12916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Tw Cen MT" panose="020B0602020104020603" pitchFamily="34" charset="0"/>
              </a:rPr>
              <a:t>Everything in Saugus United 2035 should ultimately trace back to the Vision</a:t>
            </a:r>
          </a:p>
        </p:txBody>
      </p:sp>
      <p:pic>
        <p:nvPicPr>
          <p:cNvPr id="3" name="Picture 2" descr="A picture containing drawing&#10;&#10;Description automatically generated">
            <a:extLst>
              <a:ext uri="{FF2B5EF4-FFF2-40B4-BE49-F238E27FC236}">
                <a16:creationId xmlns:a16="http://schemas.microsoft.com/office/drawing/2014/main" id="{CE168F1C-F42B-43B0-B853-ED6CD0840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3993" y="2076676"/>
            <a:ext cx="1137886" cy="1137886"/>
          </a:xfrm>
          <a:prstGeom prst="rect">
            <a:avLst/>
          </a:prstGeom>
        </p:spPr>
      </p:pic>
      <p:pic>
        <p:nvPicPr>
          <p:cNvPr id="9" name="Picture 8" descr="A close up of a logo&#10;&#10;Description automatically generated">
            <a:extLst>
              <a:ext uri="{FF2B5EF4-FFF2-40B4-BE49-F238E27FC236}">
                <a16:creationId xmlns:a16="http://schemas.microsoft.com/office/drawing/2014/main" id="{41FF0D86-CB57-4DE7-9352-9E4BDEC0F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7767" y="3840505"/>
            <a:ext cx="1137886" cy="1137886"/>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CFE379C4-FBB4-4B50-A125-9CEED415E2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5902" y="4872960"/>
            <a:ext cx="1137886" cy="1137886"/>
          </a:xfrm>
          <a:prstGeom prst="rect">
            <a:avLst/>
          </a:prstGeom>
        </p:spPr>
      </p:pic>
      <p:pic>
        <p:nvPicPr>
          <p:cNvPr id="14" name="Picture 13" descr="A close up of a sign&#10;&#10;Description automatically generated">
            <a:extLst>
              <a:ext uri="{FF2B5EF4-FFF2-40B4-BE49-F238E27FC236}">
                <a16:creationId xmlns:a16="http://schemas.microsoft.com/office/drawing/2014/main" id="{67A84EA5-FC13-4806-AB56-24A7076063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0610" y="2474122"/>
            <a:ext cx="1137886" cy="113788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E13C239-56CD-4900-9E01-418351510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8947" y="5013229"/>
            <a:ext cx="1137886" cy="1137886"/>
          </a:xfrm>
          <a:prstGeom prst="rect">
            <a:avLst/>
          </a:prstGeom>
        </p:spPr>
      </p:pic>
      <p:pic>
        <p:nvPicPr>
          <p:cNvPr id="18" name="Picture 17" descr="A close up of a logo&#10;&#10;Description automatically generated">
            <a:extLst>
              <a:ext uri="{FF2B5EF4-FFF2-40B4-BE49-F238E27FC236}">
                <a16:creationId xmlns:a16="http://schemas.microsoft.com/office/drawing/2014/main" id="{A1D32037-368F-4AE1-91C8-7424DD3E30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8150" y="2118111"/>
            <a:ext cx="1137886" cy="1137886"/>
          </a:xfrm>
          <a:prstGeom prst="rect">
            <a:avLst/>
          </a:prstGeom>
        </p:spPr>
      </p:pic>
      <p:pic>
        <p:nvPicPr>
          <p:cNvPr id="20" name="Picture 19" descr="A close up of a logo&#10;&#10;Description automatically generated">
            <a:extLst>
              <a:ext uri="{FF2B5EF4-FFF2-40B4-BE49-F238E27FC236}">
                <a16:creationId xmlns:a16="http://schemas.microsoft.com/office/drawing/2014/main" id="{7C5773A2-FFCD-4394-BAD8-6BC98ABBFA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3898" y="2684194"/>
            <a:ext cx="1137886" cy="1137886"/>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C55DED4A-3F8E-47D5-B7EA-373F9B0A13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149" y="3708260"/>
            <a:ext cx="1538648" cy="153864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FEAC79C-FAAA-4553-83E0-9F296495CD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8767" y="5655838"/>
            <a:ext cx="1137886" cy="1137886"/>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49C18A43-7978-404D-8BAB-65EC5E745C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6094" y="5582172"/>
            <a:ext cx="1137886" cy="1137886"/>
          </a:xfrm>
          <a:prstGeom prst="rect">
            <a:avLst/>
          </a:prstGeom>
        </p:spPr>
      </p:pic>
      <p:pic>
        <p:nvPicPr>
          <p:cNvPr id="28" name="Picture 27" descr="A close up of a logo&#10;&#10;Description automatically generated">
            <a:extLst>
              <a:ext uri="{FF2B5EF4-FFF2-40B4-BE49-F238E27FC236}">
                <a16:creationId xmlns:a16="http://schemas.microsoft.com/office/drawing/2014/main" id="{50CF97AF-0233-4495-80CE-34A95FE766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09043" y="3693587"/>
            <a:ext cx="1137886" cy="1137886"/>
          </a:xfrm>
          <a:prstGeom prst="rect">
            <a:avLst/>
          </a:prstGeom>
        </p:spPr>
      </p:pic>
      <p:cxnSp>
        <p:nvCxnSpPr>
          <p:cNvPr id="33" name="Straight Arrow Connector 32">
            <a:extLst>
              <a:ext uri="{FF2B5EF4-FFF2-40B4-BE49-F238E27FC236}">
                <a16:creationId xmlns:a16="http://schemas.microsoft.com/office/drawing/2014/main" id="{E8330A61-F71C-4540-AB87-A36AB2E306CC}"/>
              </a:ext>
            </a:extLst>
          </p:cNvPr>
          <p:cNvCxnSpPr/>
          <p:nvPr/>
        </p:nvCxnSpPr>
        <p:spPr>
          <a:xfrm>
            <a:off x="3047171" y="3429000"/>
            <a:ext cx="704440" cy="533400"/>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9B31D9-155D-48D3-83AC-C844DE110D7B}"/>
              </a:ext>
            </a:extLst>
          </p:cNvPr>
          <p:cNvCxnSpPr>
            <a:cxnSpLocks/>
          </p:cNvCxnSpPr>
          <p:nvPr/>
        </p:nvCxnSpPr>
        <p:spPr>
          <a:xfrm>
            <a:off x="3965376" y="3043065"/>
            <a:ext cx="204175" cy="727945"/>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6D1737C-1E7D-4FAA-B990-3ED777C1562A}"/>
              </a:ext>
            </a:extLst>
          </p:cNvPr>
          <p:cNvCxnSpPr>
            <a:cxnSpLocks/>
          </p:cNvCxnSpPr>
          <p:nvPr/>
        </p:nvCxnSpPr>
        <p:spPr>
          <a:xfrm flipH="1">
            <a:off x="4588491" y="3149740"/>
            <a:ext cx="295090" cy="672340"/>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F2C3497-90E3-47D8-BD2D-1E14EE43DB69}"/>
              </a:ext>
            </a:extLst>
          </p:cNvPr>
          <p:cNvCxnSpPr>
            <a:cxnSpLocks/>
          </p:cNvCxnSpPr>
          <p:nvPr/>
        </p:nvCxnSpPr>
        <p:spPr>
          <a:xfrm flipH="1">
            <a:off x="4941831" y="3611503"/>
            <a:ext cx="868692" cy="387917"/>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13ACFE9-0CE6-45AD-A2FB-8B80D57B4516}"/>
              </a:ext>
            </a:extLst>
          </p:cNvPr>
          <p:cNvCxnSpPr>
            <a:cxnSpLocks/>
          </p:cNvCxnSpPr>
          <p:nvPr/>
        </p:nvCxnSpPr>
        <p:spPr>
          <a:xfrm flipH="1" flipV="1">
            <a:off x="5020846" y="4317010"/>
            <a:ext cx="1122753" cy="92438"/>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238BD78-B9DD-4226-AE45-4714C9F243DC}"/>
              </a:ext>
            </a:extLst>
          </p:cNvPr>
          <p:cNvCxnSpPr>
            <a:cxnSpLocks/>
          </p:cNvCxnSpPr>
          <p:nvPr/>
        </p:nvCxnSpPr>
        <p:spPr>
          <a:xfrm flipH="1" flipV="1">
            <a:off x="4941831" y="4749389"/>
            <a:ext cx="868692" cy="455217"/>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BF8A8D3-4104-4F42-873C-A4D59B6B1C66}"/>
              </a:ext>
            </a:extLst>
          </p:cNvPr>
          <p:cNvCxnSpPr>
            <a:cxnSpLocks/>
          </p:cNvCxnSpPr>
          <p:nvPr/>
        </p:nvCxnSpPr>
        <p:spPr>
          <a:xfrm flipH="1" flipV="1">
            <a:off x="4616131" y="5095500"/>
            <a:ext cx="267450" cy="645106"/>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DD8A5B3-6E78-4B6A-BC58-57FA71B59AA5}"/>
              </a:ext>
            </a:extLst>
          </p:cNvPr>
          <p:cNvCxnSpPr>
            <a:cxnSpLocks/>
          </p:cNvCxnSpPr>
          <p:nvPr/>
        </p:nvCxnSpPr>
        <p:spPr>
          <a:xfrm flipV="1">
            <a:off x="3597383" y="5107670"/>
            <a:ext cx="388980" cy="590470"/>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8EA7312-B647-4EFA-86AD-5E1C139A0F8D}"/>
              </a:ext>
            </a:extLst>
          </p:cNvPr>
          <p:cNvCxnSpPr>
            <a:cxnSpLocks/>
          </p:cNvCxnSpPr>
          <p:nvPr/>
        </p:nvCxnSpPr>
        <p:spPr>
          <a:xfrm flipV="1">
            <a:off x="2802423" y="4749389"/>
            <a:ext cx="817398" cy="489184"/>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F45B977-39DE-43D6-9BE1-CAE7D9C771FD}"/>
              </a:ext>
            </a:extLst>
          </p:cNvPr>
          <p:cNvCxnSpPr>
            <a:cxnSpLocks/>
          </p:cNvCxnSpPr>
          <p:nvPr/>
        </p:nvCxnSpPr>
        <p:spPr>
          <a:xfrm>
            <a:off x="2329873" y="4233610"/>
            <a:ext cx="1147578" cy="0"/>
          </a:xfrm>
          <a:prstGeom prst="straightConnector1">
            <a:avLst/>
          </a:prstGeom>
          <a:ln w="412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93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3AA0B38-7B2D-4DC6-9C92-5F890D9903A7}"/>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7AD62FD9-AEEE-4963-8507-4C6368ADD1D6}"/>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24DC8E55-6BFD-4BCA-87D1-491DEF1D323B}"/>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B35DA576-9414-4D3A-BB66-A93FC5239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pic>
        <p:nvPicPr>
          <p:cNvPr id="10" name="Picture 9" descr="A close up of a map&#10;&#10;Description automatically generated">
            <a:extLst>
              <a:ext uri="{FF2B5EF4-FFF2-40B4-BE49-F238E27FC236}">
                <a16:creationId xmlns:a16="http://schemas.microsoft.com/office/drawing/2014/main" id="{2FF13347-5A9F-4DCF-A77C-11A066D77F22}"/>
              </a:ext>
            </a:extLst>
          </p:cNvPr>
          <p:cNvPicPr>
            <a:picLocks noChangeAspect="1"/>
          </p:cNvPicPr>
          <p:nvPr/>
        </p:nvPicPr>
        <p:blipFill rotWithShape="1">
          <a:blip r:embed="rId4">
            <a:extLst>
              <a:ext uri="{28A0092B-C50C-407E-A947-70E740481C1C}">
                <a14:useLocalDpi xmlns:a14="http://schemas.microsoft.com/office/drawing/2010/main" val="0"/>
              </a:ext>
            </a:extLst>
          </a:blip>
          <a:srcRect b="23295"/>
          <a:stretch/>
        </p:blipFill>
        <p:spPr>
          <a:xfrm>
            <a:off x="2165937" y="1107740"/>
            <a:ext cx="4812125" cy="5704490"/>
          </a:xfrm>
          <a:prstGeom prst="rect">
            <a:avLst/>
          </a:prstGeom>
        </p:spPr>
      </p:pic>
    </p:spTree>
    <p:extLst>
      <p:ext uri="{BB962C8B-B14F-4D97-AF65-F5344CB8AC3E}">
        <p14:creationId xmlns:p14="http://schemas.microsoft.com/office/powerpoint/2010/main" val="353404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3AA0B38-7B2D-4DC6-9C92-5F890D9903A7}"/>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7AD62FD9-AEEE-4963-8507-4C6368ADD1D6}"/>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24DC8E55-6BFD-4BCA-87D1-491DEF1D323B}"/>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B35DA576-9414-4D3A-BB66-A93FC5239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pic>
        <p:nvPicPr>
          <p:cNvPr id="3" name="Picture 2">
            <a:extLst>
              <a:ext uri="{FF2B5EF4-FFF2-40B4-BE49-F238E27FC236}">
                <a16:creationId xmlns:a16="http://schemas.microsoft.com/office/drawing/2014/main" id="{1E83D4FA-616B-4DB1-9866-D1077DE59F1F}"/>
              </a:ext>
            </a:extLst>
          </p:cNvPr>
          <p:cNvPicPr>
            <a:picLocks noChangeAspect="1"/>
          </p:cNvPicPr>
          <p:nvPr/>
        </p:nvPicPr>
        <p:blipFill>
          <a:blip r:embed="rId4"/>
          <a:stretch>
            <a:fillRect/>
          </a:stretch>
        </p:blipFill>
        <p:spPr>
          <a:xfrm>
            <a:off x="4270241" y="2693599"/>
            <a:ext cx="3249224" cy="3979911"/>
          </a:xfrm>
          <a:prstGeom prst="rect">
            <a:avLst/>
          </a:prstGeom>
        </p:spPr>
      </p:pic>
      <p:pic>
        <p:nvPicPr>
          <p:cNvPr id="7" name="Picture 6">
            <a:extLst>
              <a:ext uri="{FF2B5EF4-FFF2-40B4-BE49-F238E27FC236}">
                <a16:creationId xmlns:a16="http://schemas.microsoft.com/office/drawing/2014/main" id="{09A8EA57-A75D-4852-8AC6-2790F5CB3E43}"/>
              </a:ext>
            </a:extLst>
          </p:cNvPr>
          <p:cNvPicPr>
            <a:picLocks noChangeAspect="1"/>
          </p:cNvPicPr>
          <p:nvPr/>
        </p:nvPicPr>
        <p:blipFill>
          <a:blip r:embed="rId5"/>
          <a:stretch>
            <a:fillRect/>
          </a:stretch>
        </p:blipFill>
        <p:spPr>
          <a:xfrm>
            <a:off x="908683" y="2693599"/>
            <a:ext cx="3149605" cy="4142161"/>
          </a:xfrm>
          <a:prstGeom prst="rect">
            <a:avLst/>
          </a:prstGeom>
        </p:spPr>
      </p:pic>
      <p:pic>
        <p:nvPicPr>
          <p:cNvPr id="10" name="Picture 9" descr="A person wearing a green shirt&#10;&#10;Description automatically generated">
            <a:extLst>
              <a:ext uri="{FF2B5EF4-FFF2-40B4-BE49-F238E27FC236}">
                <a16:creationId xmlns:a16="http://schemas.microsoft.com/office/drawing/2014/main" id="{88353D53-1F7A-4C34-AFA7-EC007AEBB2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19" y="1161975"/>
            <a:ext cx="1168731" cy="1460914"/>
          </a:xfrm>
          <a:prstGeom prst="rect">
            <a:avLst/>
          </a:prstGeom>
        </p:spPr>
      </p:pic>
      <p:sp>
        <p:nvSpPr>
          <p:cNvPr id="11" name="TextBox 10">
            <a:extLst>
              <a:ext uri="{FF2B5EF4-FFF2-40B4-BE49-F238E27FC236}">
                <a16:creationId xmlns:a16="http://schemas.microsoft.com/office/drawing/2014/main" id="{8D1EBF36-166A-45B7-ACA1-62DB98879FF3}"/>
              </a:ext>
            </a:extLst>
          </p:cNvPr>
          <p:cNvSpPr txBox="1"/>
          <p:nvPr/>
        </p:nvSpPr>
        <p:spPr>
          <a:xfrm>
            <a:off x="1681350" y="1091609"/>
            <a:ext cx="5807242" cy="523220"/>
          </a:xfrm>
          <a:prstGeom prst="rect">
            <a:avLst/>
          </a:prstGeom>
          <a:noFill/>
        </p:spPr>
        <p:txBody>
          <a:bodyPr wrap="square" rtlCol="0">
            <a:spAutoFit/>
          </a:bodyPr>
          <a:lstStyle/>
          <a:p>
            <a:r>
              <a:rPr lang="en-US" sz="2800" b="1" dirty="0">
                <a:solidFill>
                  <a:schemeClr val="tx1">
                    <a:lumMod val="65000"/>
                    <a:lumOff val="35000"/>
                  </a:schemeClr>
                </a:solidFill>
                <a:latin typeface="Tw Cen MT" panose="020B0602020104020603" pitchFamily="34" charset="0"/>
              </a:rPr>
              <a:t>Community Engagement</a:t>
            </a:r>
          </a:p>
        </p:txBody>
      </p:sp>
      <p:sp>
        <p:nvSpPr>
          <p:cNvPr id="12" name="TextBox 11">
            <a:extLst>
              <a:ext uri="{FF2B5EF4-FFF2-40B4-BE49-F238E27FC236}">
                <a16:creationId xmlns:a16="http://schemas.microsoft.com/office/drawing/2014/main" id="{506A0B13-B72B-44D6-AD0E-DFDD56636803}"/>
              </a:ext>
            </a:extLst>
          </p:cNvPr>
          <p:cNvSpPr txBox="1"/>
          <p:nvPr/>
        </p:nvSpPr>
        <p:spPr>
          <a:xfrm>
            <a:off x="1681350" y="2011913"/>
            <a:ext cx="3894390" cy="646331"/>
          </a:xfrm>
          <a:prstGeom prst="rect">
            <a:avLst/>
          </a:prstGeom>
          <a:noFill/>
        </p:spPr>
        <p:txBody>
          <a:bodyPr wrap="square" rtlCol="0">
            <a:spAutoFit/>
          </a:bodyPr>
          <a:lstStyle/>
          <a:p>
            <a:r>
              <a:rPr lang="en-US" b="1" dirty="0">
                <a:latin typeface="Tw Cen MT" panose="020B0602020104020603" pitchFamily="34" charset="0"/>
              </a:rPr>
              <a:t>Christian Brandt</a:t>
            </a:r>
            <a:r>
              <a:rPr lang="en-US" dirty="0">
                <a:latin typeface="Tw Cen MT" panose="020B0602020104020603" pitchFamily="34" charset="0"/>
              </a:rPr>
              <a:t>, AICP</a:t>
            </a:r>
          </a:p>
          <a:p>
            <a:r>
              <a:rPr lang="en-US" dirty="0">
                <a:latin typeface="Tw Cen MT" panose="020B0602020104020603" pitchFamily="34" charset="0"/>
              </a:rPr>
              <a:t>Community Engagement Coordinator</a:t>
            </a:r>
          </a:p>
        </p:txBody>
      </p:sp>
    </p:spTree>
    <p:extLst>
      <p:ext uri="{BB962C8B-B14F-4D97-AF65-F5344CB8AC3E}">
        <p14:creationId xmlns:p14="http://schemas.microsoft.com/office/powerpoint/2010/main" val="281391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map&#10;&#10;Description automatically generated">
            <a:extLst>
              <a:ext uri="{FF2B5EF4-FFF2-40B4-BE49-F238E27FC236}">
                <a16:creationId xmlns:a16="http://schemas.microsoft.com/office/drawing/2014/main" id="{86F97E3F-8AFD-49D4-A1A4-04AC63C47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364" y="1090864"/>
            <a:ext cx="3742993" cy="5784625"/>
          </a:xfrm>
          <a:prstGeom prst="rect">
            <a:avLst/>
          </a:prstGeom>
        </p:spPr>
      </p:pic>
      <p:sp>
        <p:nvSpPr>
          <p:cNvPr id="4" name="Subtitle 2">
            <a:extLst>
              <a:ext uri="{FF2B5EF4-FFF2-40B4-BE49-F238E27FC236}">
                <a16:creationId xmlns:a16="http://schemas.microsoft.com/office/drawing/2014/main" id="{ECC7B16E-0818-470D-BA1C-B9432DDE46EA}"/>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2D62E1D5-84B5-46F7-8030-6288254D9775}"/>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AFB2C592-06AD-47DD-8157-E89EB344C799}"/>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1FD58BF-4D2D-41FC-89D2-4E82A66370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2557632"/>
            <a:ext cx="1168731" cy="1460913"/>
          </a:xfrm>
          <a:prstGeom prst="rect">
            <a:avLst/>
          </a:prstGeom>
        </p:spPr>
      </p:pic>
      <p:sp>
        <p:nvSpPr>
          <p:cNvPr id="8" name="TextBox 7">
            <a:extLst>
              <a:ext uri="{FF2B5EF4-FFF2-40B4-BE49-F238E27FC236}">
                <a16:creationId xmlns:a16="http://schemas.microsoft.com/office/drawing/2014/main" id="{052881C8-F3BE-4F2C-9465-3E2A475DC3DC}"/>
              </a:ext>
            </a:extLst>
          </p:cNvPr>
          <p:cNvSpPr txBox="1"/>
          <p:nvPr/>
        </p:nvSpPr>
        <p:spPr>
          <a:xfrm>
            <a:off x="1761560" y="1085865"/>
            <a:ext cx="3301603" cy="954107"/>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Live</a:t>
            </a:r>
          </a:p>
          <a:p>
            <a:r>
              <a:rPr lang="en-US" sz="2800" b="1" dirty="0">
                <a:solidFill>
                  <a:srgbClr val="801515"/>
                </a:solidFill>
                <a:latin typeface="Tw Cen MT" panose="020B0602020104020603" pitchFamily="34" charset="0"/>
              </a:rPr>
              <a:t>Element: Land Use</a:t>
            </a:r>
          </a:p>
        </p:txBody>
      </p:sp>
      <p:sp>
        <p:nvSpPr>
          <p:cNvPr id="9" name="TextBox 8">
            <a:extLst>
              <a:ext uri="{FF2B5EF4-FFF2-40B4-BE49-F238E27FC236}">
                <a16:creationId xmlns:a16="http://schemas.microsoft.com/office/drawing/2014/main" id="{2F9A91EF-41BF-4975-ABAB-E8514BB06338}"/>
              </a:ext>
            </a:extLst>
          </p:cNvPr>
          <p:cNvSpPr txBox="1"/>
          <p:nvPr/>
        </p:nvSpPr>
        <p:spPr>
          <a:xfrm>
            <a:off x="1665308" y="3407570"/>
            <a:ext cx="2056461" cy="646331"/>
          </a:xfrm>
          <a:prstGeom prst="rect">
            <a:avLst/>
          </a:prstGeom>
          <a:noFill/>
        </p:spPr>
        <p:txBody>
          <a:bodyPr wrap="square" rtlCol="0">
            <a:spAutoFit/>
          </a:bodyPr>
          <a:lstStyle/>
          <a:p>
            <a:r>
              <a:rPr lang="en-US" b="1" dirty="0">
                <a:latin typeface="Tw Cen MT" panose="020B0602020104020603" pitchFamily="34" charset="0"/>
              </a:rPr>
              <a:t>Chris Kuschel</a:t>
            </a:r>
            <a:r>
              <a:rPr lang="en-US" dirty="0">
                <a:latin typeface="Tw Cen MT" panose="020B0602020104020603" pitchFamily="34" charset="0"/>
              </a:rPr>
              <a:t>, AICP</a:t>
            </a:r>
          </a:p>
          <a:p>
            <a:r>
              <a:rPr lang="en-US" dirty="0">
                <a:latin typeface="Tw Cen MT" panose="020B0602020104020603" pitchFamily="34" charset="0"/>
              </a:rPr>
              <a:t>Project Manager</a:t>
            </a:r>
          </a:p>
        </p:txBody>
      </p:sp>
      <p:pic>
        <p:nvPicPr>
          <p:cNvPr id="10" name="Picture 9">
            <a:extLst>
              <a:ext uri="{FF2B5EF4-FFF2-40B4-BE49-F238E27FC236}">
                <a16:creationId xmlns:a16="http://schemas.microsoft.com/office/drawing/2014/main" id="{1D4D8A2D-ABE6-4780-903B-D886242176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0535" y="4466642"/>
            <a:ext cx="1168730" cy="1460913"/>
          </a:xfrm>
          <a:prstGeom prst="rect">
            <a:avLst/>
          </a:prstGeom>
        </p:spPr>
      </p:pic>
      <p:sp>
        <p:nvSpPr>
          <p:cNvPr id="11" name="TextBox 10">
            <a:extLst>
              <a:ext uri="{FF2B5EF4-FFF2-40B4-BE49-F238E27FC236}">
                <a16:creationId xmlns:a16="http://schemas.microsoft.com/office/drawing/2014/main" id="{45CCE842-A3AB-4613-8BF8-2EAEDC9FC11E}"/>
              </a:ext>
            </a:extLst>
          </p:cNvPr>
          <p:cNvSpPr txBox="1"/>
          <p:nvPr/>
        </p:nvSpPr>
        <p:spPr>
          <a:xfrm>
            <a:off x="1649265" y="4811130"/>
            <a:ext cx="2312405" cy="1200329"/>
          </a:xfrm>
          <a:prstGeom prst="rect">
            <a:avLst/>
          </a:prstGeom>
          <a:noFill/>
        </p:spPr>
        <p:txBody>
          <a:bodyPr wrap="square" rtlCol="0">
            <a:spAutoFit/>
          </a:bodyPr>
          <a:lstStyle/>
          <a:p>
            <a:r>
              <a:rPr lang="en-US" b="1" dirty="0">
                <a:latin typeface="Tw Cen MT" panose="020B0602020104020603" pitchFamily="34" charset="0"/>
              </a:rPr>
              <a:t>Ralph Willmer</a:t>
            </a:r>
            <a:r>
              <a:rPr lang="en-US" dirty="0">
                <a:latin typeface="Tw Cen MT" panose="020B0602020104020603" pitchFamily="34" charset="0"/>
              </a:rPr>
              <a:t>, FAICP</a:t>
            </a:r>
          </a:p>
          <a:p>
            <a:r>
              <a:rPr lang="en-US" dirty="0">
                <a:latin typeface="Tw Cen MT" panose="020B0602020104020603" pitchFamily="34" charset="0"/>
              </a:rPr>
              <a:t>Principal Planner,</a:t>
            </a:r>
          </a:p>
          <a:p>
            <a:r>
              <a:rPr lang="en-US" dirty="0">
                <a:latin typeface="Tw Cen MT" panose="020B0602020104020603" pitchFamily="34" charset="0"/>
              </a:rPr>
              <a:t>Technical Assistance Program Manager</a:t>
            </a:r>
          </a:p>
        </p:txBody>
      </p:sp>
      <p:pic>
        <p:nvPicPr>
          <p:cNvPr id="13" name="Picture 12" descr="A close up of a logo&#10;&#10;Description automatically generated">
            <a:extLst>
              <a:ext uri="{FF2B5EF4-FFF2-40B4-BE49-F238E27FC236}">
                <a16:creationId xmlns:a16="http://schemas.microsoft.com/office/drawing/2014/main" id="{C47AAABE-A468-44A1-8BA6-ADB3AB935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19" y="1187117"/>
            <a:ext cx="1168731" cy="1168731"/>
          </a:xfrm>
          <a:prstGeom prst="rect">
            <a:avLst/>
          </a:prstGeom>
        </p:spPr>
      </p:pic>
    </p:spTree>
    <p:extLst>
      <p:ext uri="{BB962C8B-B14F-4D97-AF65-F5344CB8AC3E}">
        <p14:creationId xmlns:p14="http://schemas.microsoft.com/office/powerpoint/2010/main" val="177001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0E54733-0E35-43B4-B761-D97A088EA3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75364" y="1090864"/>
            <a:ext cx="3742992" cy="5784625"/>
          </a:xfrm>
          <a:prstGeom prst="rect">
            <a:avLst/>
          </a:prstGeom>
        </p:spPr>
      </p:pic>
      <p:sp>
        <p:nvSpPr>
          <p:cNvPr id="4" name="Subtitle 2">
            <a:extLst>
              <a:ext uri="{FF2B5EF4-FFF2-40B4-BE49-F238E27FC236}">
                <a16:creationId xmlns:a16="http://schemas.microsoft.com/office/drawing/2014/main" id="{2FD8F4E8-8FD3-46C2-9F43-00890AFB3569}"/>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6F4F60E2-0355-4CE6-A96E-CD43CC266215}"/>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D1E4B440-5C6A-46F3-B1F9-7382EAF220BA}"/>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586EF26-2A4A-440B-B951-34C84B0FDE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2557632"/>
            <a:ext cx="1168730" cy="1460913"/>
          </a:xfrm>
          <a:prstGeom prst="rect">
            <a:avLst/>
          </a:prstGeom>
        </p:spPr>
      </p:pic>
      <p:sp>
        <p:nvSpPr>
          <p:cNvPr id="8" name="TextBox 7">
            <a:extLst>
              <a:ext uri="{FF2B5EF4-FFF2-40B4-BE49-F238E27FC236}">
                <a16:creationId xmlns:a16="http://schemas.microsoft.com/office/drawing/2014/main" id="{964493AD-D7BA-4903-905C-373030CFC6D0}"/>
              </a:ext>
            </a:extLst>
          </p:cNvPr>
          <p:cNvSpPr txBox="1"/>
          <p:nvPr/>
        </p:nvSpPr>
        <p:spPr>
          <a:xfrm>
            <a:off x="1761560" y="1085865"/>
            <a:ext cx="3301603" cy="954107"/>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Live</a:t>
            </a:r>
          </a:p>
          <a:p>
            <a:r>
              <a:rPr lang="en-US" sz="2800" b="1" dirty="0">
                <a:solidFill>
                  <a:srgbClr val="AA3939"/>
                </a:solidFill>
                <a:latin typeface="Tw Cen MT" panose="020B0602020104020603" pitchFamily="34" charset="0"/>
              </a:rPr>
              <a:t>Element: Housing</a:t>
            </a:r>
          </a:p>
        </p:txBody>
      </p:sp>
      <p:sp>
        <p:nvSpPr>
          <p:cNvPr id="9" name="TextBox 8">
            <a:extLst>
              <a:ext uri="{FF2B5EF4-FFF2-40B4-BE49-F238E27FC236}">
                <a16:creationId xmlns:a16="http://schemas.microsoft.com/office/drawing/2014/main" id="{459C17FE-DC88-43C1-BC24-7B53840C61C8}"/>
              </a:ext>
            </a:extLst>
          </p:cNvPr>
          <p:cNvSpPr txBox="1"/>
          <p:nvPr/>
        </p:nvSpPr>
        <p:spPr>
          <a:xfrm>
            <a:off x="1665308" y="3070688"/>
            <a:ext cx="2056461" cy="923330"/>
          </a:xfrm>
          <a:prstGeom prst="rect">
            <a:avLst/>
          </a:prstGeom>
          <a:noFill/>
        </p:spPr>
        <p:txBody>
          <a:bodyPr wrap="square" rtlCol="0">
            <a:spAutoFit/>
          </a:bodyPr>
          <a:lstStyle/>
          <a:p>
            <a:r>
              <a:rPr lang="en-US" b="1" dirty="0">
                <a:latin typeface="Tw Cen MT" panose="020B0602020104020603" pitchFamily="34" charset="0"/>
              </a:rPr>
              <a:t>John McCartin</a:t>
            </a:r>
            <a:r>
              <a:rPr lang="en-US" dirty="0">
                <a:latin typeface="Tw Cen MT" panose="020B0602020104020603" pitchFamily="34" charset="0"/>
              </a:rPr>
              <a:t>,</a:t>
            </a:r>
          </a:p>
          <a:p>
            <a:r>
              <a:rPr lang="en-US" dirty="0">
                <a:latin typeface="Tw Cen MT" panose="020B0602020104020603" pitchFamily="34" charset="0"/>
              </a:rPr>
              <a:t>Regional Housing + Land Use Planner</a:t>
            </a:r>
          </a:p>
        </p:txBody>
      </p:sp>
      <p:pic>
        <p:nvPicPr>
          <p:cNvPr id="12" name="Picture 11">
            <a:extLst>
              <a:ext uri="{FF2B5EF4-FFF2-40B4-BE49-F238E27FC236}">
                <a16:creationId xmlns:a16="http://schemas.microsoft.com/office/drawing/2014/main" id="{106C0CB2-C6A8-41C2-AF86-E2E91A2B45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Tree>
    <p:extLst>
      <p:ext uri="{BB962C8B-B14F-4D97-AF65-F5344CB8AC3E}">
        <p14:creationId xmlns:p14="http://schemas.microsoft.com/office/powerpoint/2010/main" val="278367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15AC01-6FA6-42A5-A6EA-0D3632B0A4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75364" y="1090864"/>
            <a:ext cx="3742992" cy="5784624"/>
          </a:xfrm>
          <a:prstGeom prst="rect">
            <a:avLst/>
          </a:prstGeom>
        </p:spPr>
      </p:pic>
      <p:sp>
        <p:nvSpPr>
          <p:cNvPr id="4" name="Subtitle 2">
            <a:extLst>
              <a:ext uri="{FF2B5EF4-FFF2-40B4-BE49-F238E27FC236}">
                <a16:creationId xmlns:a16="http://schemas.microsoft.com/office/drawing/2014/main" id="{02F1CC16-670D-4EA3-B580-4B83324DD18E}"/>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CB2BC40D-3D34-4093-8160-421F5DBC2563}"/>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FE40F8F4-F8CE-44B2-B9B7-0C9AEFD4B7DD}"/>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677FB4C-C813-4730-BA96-917F8328B0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2557632"/>
            <a:ext cx="1168730" cy="1460912"/>
          </a:xfrm>
          <a:prstGeom prst="rect">
            <a:avLst/>
          </a:prstGeom>
        </p:spPr>
      </p:pic>
      <p:sp>
        <p:nvSpPr>
          <p:cNvPr id="8" name="TextBox 7">
            <a:extLst>
              <a:ext uri="{FF2B5EF4-FFF2-40B4-BE49-F238E27FC236}">
                <a16:creationId xmlns:a16="http://schemas.microsoft.com/office/drawing/2014/main" id="{41FC344D-F729-4FF1-8CD4-85C4728C3039}"/>
              </a:ext>
            </a:extLst>
          </p:cNvPr>
          <p:cNvSpPr txBox="1"/>
          <p:nvPr/>
        </p:nvSpPr>
        <p:spPr>
          <a:xfrm>
            <a:off x="1761560" y="1085865"/>
            <a:ext cx="3301603"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Live</a:t>
            </a:r>
          </a:p>
          <a:p>
            <a:r>
              <a:rPr lang="en-US" sz="2800" b="1" dirty="0">
                <a:solidFill>
                  <a:srgbClr val="D46A6A"/>
                </a:solidFill>
                <a:latin typeface="Tw Cen MT" panose="020B0602020104020603" pitchFamily="34" charset="0"/>
              </a:rPr>
              <a:t>Element: Town Facilities + Services</a:t>
            </a:r>
          </a:p>
        </p:txBody>
      </p:sp>
      <p:sp>
        <p:nvSpPr>
          <p:cNvPr id="9" name="TextBox 8">
            <a:extLst>
              <a:ext uri="{FF2B5EF4-FFF2-40B4-BE49-F238E27FC236}">
                <a16:creationId xmlns:a16="http://schemas.microsoft.com/office/drawing/2014/main" id="{60F39C0E-52CD-4843-8D71-D9F7A73CA270}"/>
              </a:ext>
            </a:extLst>
          </p:cNvPr>
          <p:cNvSpPr txBox="1"/>
          <p:nvPr/>
        </p:nvSpPr>
        <p:spPr>
          <a:xfrm>
            <a:off x="1665308" y="3070688"/>
            <a:ext cx="2056461" cy="923330"/>
          </a:xfrm>
          <a:prstGeom prst="rect">
            <a:avLst/>
          </a:prstGeom>
          <a:noFill/>
        </p:spPr>
        <p:txBody>
          <a:bodyPr wrap="square" rtlCol="0">
            <a:spAutoFit/>
          </a:bodyPr>
          <a:lstStyle/>
          <a:p>
            <a:r>
              <a:rPr lang="en-US" b="1" dirty="0">
                <a:latin typeface="Tw Cen MT" panose="020B0602020104020603" pitchFamily="34" charset="0"/>
              </a:rPr>
              <a:t>Courtney Lewis</a:t>
            </a:r>
            <a:endParaRPr lang="en-US" dirty="0">
              <a:latin typeface="Tw Cen MT" panose="020B0602020104020603" pitchFamily="34" charset="0"/>
            </a:endParaRPr>
          </a:p>
          <a:p>
            <a:r>
              <a:rPr lang="en-US" dirty="0">
                <a:latin typeface="Tw Cen MT" panose="020B0602020104020603" pitchFamily="34" charset="0"/>
              </a:rPr>
              <a:t>Regional Land Use Planner II</a:t>
            </a:r>
          </a:p>
        </p:txBody>
      </p:sp>
      <p:pic>
        <p:nvPicPr>
          <p:cNvPr id="10" name="Picture 9">
            <a:extLst>
              <a:ext uri="{FF2B5EF4-FFF2-40B4-BE49-F238E27FC236}">
                <a16:creationId xmlns:a16="http://schemas.microsoft.com/office/drawing/2014/main" id="{1A86DDAD-260B-41CF-AEDF-1BDAC89FF1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Tree>
    <p:extLst>
      <p:ext uri="{BB962C8B-B14F-4D97-AF65-F5344CB8AC3E}">
        <p14:creationId xmlns:p14="http://schemas.microsoft.com/office/powerpoint/2010/main" val="5923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D89B7B2-D450-40F9-A3AE-58A417C7814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99E5D608-86CE-4446-9C74-ED498D7D6912}"/>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Welcome + Introduction</a:t>
            </a:r>
          </a:p>
        </p:txBody>
      </p:sp>
      <p:cxnSp>
        <p:nvCxnSpPr>
          <p:cNvPr id="7" name="Straight Connector 6">
            <a:extLst>
              <a:ext uri="{FF2B5EF4-FFF2-40B4-BE49-F238E27FC236}">
                <a16:creationId xmlns:a16="http://schemas.microsoft.com/office/drawing/2014/main" id="{11A9B9CA-82F8-483E-9F1D-3EF00F08185C}"/>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A902015-D0B4-4647-BF3F-2811E3DB9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1" name="Subtitle 2">
            <a:extLst>
              <a:ext uri="{FF2B5EF4-FFF2-40B4-BE49-F238E27FC236}">
                <a16:creationId xmlns:a16="http://schemas.microsoft.com/office/drawing/2014/main" id="{D4353E4E-0210-4E53-9C33-4D7858C7E032}"/>
              </a:ext>
            </a:extLst>
          </p:cNvPr>
          <p:cNvSpPr txBox="1">
            <a:spLocks/>
          </p:cNvSpPr>
          <p:nvPr/>
        </p:nvSpPr>
        <p:spPr>
          <a:xfrm>
            <a:off x="406731" y="1408244"/>
            <a:ext cx="7664781" cy="421764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spcAft>
                <a:spcPts val="300"/>
              </a:spcAft>
            </a:pPr>
            <a:r>
              <a:rPr lang="en-US" sz="6600" b="1" dirty="0">
                <a:solidFill>
                  <a:schemeClr val="tx1"/>
                </a:solidFill>
                <a:latin typeface="Tw Cen MT" panose="020B0602020104020603" pitchFamily="34" charset="0"/>
              </a:rPr>
              <a:t>Welcome</a:t>
            </a:r>
          </a:p>
          <a:p>
            <a:pPr marL="0" lvl="1" algn="l">
              <a:spcBef>
                <a:spcPts val="0"/>
              </a:spcBef>
              <a:spcAft>
                <a:spcPts val="300"/>
              </a:spcAft>
            </a:pPr>
            <a:r>
              <a:rPr lang="en-US" sz="2400" b="1" dirty="0">
                <a:solidFill>
                  <a:schemeClr val="tx1">
                    <a:lumMod val="65000"/>
                    <a:lumOff val="35000"/>
                  </a:schemeClr>
                </a:solidFill>
                <a:latin typeface="Tw Cen MT" panose="020B0602020104020603" pitchFamily="34" charset="0"/>
              </a:rPr>
              <a:t>Scott Crabtree, Saugus Town Manager</a:t>
            </a:r>
            <a:endParaRPr lang="en-US" dirty="0">
              <a:solidFill>
                <a:schemeClr val="tx1">
                  <a:lumMod val="65000"/>
                  <a:lumOff val="35000"/>
                </a:schemeClr>
              </a:solidFill>
              <a:latin typeface="Tw Cen MT" panose="020B0602020104020603" pitchFamily="34" charset="0"/>
            </a:endParaRPr>
          </a:p>
        </p:txBody>
      </p:sp>
      <p:pic>
        <p:nvPicPr>
          <p:cNvPr id="3" name="Picture 2" descr="A picture containing outdoor, snow, covered, skiing&#10;&#10;Description automatically generated">
            <a:extLst>
              <a:ext uri="{FF2B5EF4-FFF2-40B4-BE49-F238E27FC236}">
                <a16:creationId xmlns:a16="http://schemas.microsoft.com/office/drawing/2014/main" id="{01CFE4EF-DADC-454D-B88A-25DD63B42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7154" y="3749702"/>
            <a:ext cx="1722927" cy="1148618"/>
          </a:xfrm>
          <a:prstGeom prst="rect">
            <a:avLst/>
          </a:prstGeom>
        </p:spPr>
      </p:pic>
      <p:pic>
        <p:nvPicPr>
          <p:cNvPr id="8" name="Picture 7" descr="A tree in a forest&#10;&#10;Description automatically generated">
            <a:extLst>
              <a:ext uri="{FF2B5EF4-FFF2-40B4-BE49-F238E27FC236}">
                <a16:creationId xmlns:a16="http://schemas.microsoft.com/office/drawing/2014/main" id="{CAC63000-0D00-41A6-8AF3-2A3CE1DD55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50" r="36489"/>
          <a:stretch/>
        </p:blipFill>
        <p:spPr>
          <a:xfrm>
            <a:off x="5657850" y="3462548"/>
            <a:ext cx="1450316" cy="1722928"/>
          </a:xfrm>
          <a:prstGeom prst="rect">
            <a:avLst/>
          </a:prstGeom>
        </p:spPr>
      </p:pic>
      <p:pic>
        <p:nvPicPr>
          <p:cNvPr id="14" name="Picture 13" descr="A bus that is parked on the side of a road&#10;&#10;Description automatically generated">
            <a:extLst>
              <a:ext uri="{FF2B5EF4-FFF2-40B4-BE49-F238E27FC236}">
                <a16:creationId xmlns:a16="http://schemas.microsoft.com/office/drawing/2014/main" id="{B1680ED8-DBF4-4F68-8DB5-B785B9064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08" r="26763" b="26791"/>
          <a:stretch/>
        </p:blipFill>
        <p:spPr>
          <a:xfrm>
            <a:off x="7108166" y="3466270"/>
            <a:ext cx="2035834" cy="1719205"/>
          </a:xfrm>
          <a:prstGeom prst="rect">
            <a:avLst/>
          </a:prstGeom>
        </p:spPr>
      </p:pic>
      <p:pic>
        <p:nvPicPr>
          <p:cNvPr id="15" name="Picture 14">
            <a:extLst>
              <a:ext uri="{FF2B5EF4-FFF2-40B4-BE49-F238E27FC236}">
                <a16:creationId xmlns:a16="http://schemas.microsoft.com/office/drawing/2014/main" id="{939A8AB9-2027-4EE1-80D7-C19C3CABB036}"/>
              </a:ext>
            </a:extLst>
          </p:cNvPr>
          <p:cNvPicPr>
            <a:picLocks noChangeAspect="1"/>
          </p:cNvPicPr>
          <p:nvPr/>
        </p:nvPicPr>
        <p:blipFill rotWithShape="1">
          <a:blip r:embed="rId6"/>
          <a:srcRect r="15125"/>
          <a:stretch/>
        </p:blipFill>
        <p:spPr>
          <a:xfrm>
            <a:off x="3423080" y="3462547"/>
            <a:ext cx="2236201" cy="1722928"/>
          </a:xfrm>
          <a:prstGeom prst="rect">
            <a:avLst/>
          </a:prstGeom>
        </p:spPr>
      </p:pic>
      <p:pic>
        <p:nvPicPr>
          <p:cNvPr id="12" name="Picture 11" descr="A house with trees in the background&#10;&#10;Description automatically generated">
            <a:extLst>
              <a:ext uri="{FF2B5EF4-FFF2-40B4-BE49-F238E27FC236}">
                <a16:creationId xmlns:a16="http://schemas.microsoft.com/office/drawing/2014/main" id="{914BBC76-804F-405F-A477-A8AB91D26F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31" r="7148" b="2665"/>
          <a:stretch/>
        </p:blipFill>
        <p:spPr>
          <a:xfrm>
            <a:off x="1152918" y="3462547"/>
            <a:ext cx="2266639" cy="1722928"/>
          </a:xfrm>
          <a:prstGeom prst="rect">
            <a:avLst/>
          </a:prstGeom>
        </p:spPr>
      </p:pic>
    </p:spTree>
    <p:extLst>
      <p:ext uri="{BB962C8B-B14F-4D97-AF65-F5344CB8AC3E}">
        <p14:creationId xmlns:p14="http://schemas.microsoft.com/office/powerpoint/2010/main" val="301356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AEFC2A-7D2E-4BE9-B5D1-667FB7F54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75364" y="1090865"/>
            <a:ext cx="3742992" cy="5784623"/>
          </a:xfrm>
          <a:prstGeom prst="rect">
            <a:avLst/>
          </a:prstGeom>
        </p:spPr>
      </p:pic>
      <p:sp>
        <p:nvSpPr>
          <p:cNvPr id="5" name="Subtitle 2">
            <a:extLst>
              <a:ext uri="{FF2B5EF4-FFF2-40B4-BE49-F238E27FC236}">
                <a16:creationId xmlns:a16="http://schemas.microsoft.com/office/drawing/2014/main" id="{7C771D15-5CEE-4845-B6E4-20E03A2C0E16}"/>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2277C9EC-31AE-47C7-BD88-6462C765ABCF}"/>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7" name="Straight Connector 6">
            <a:extLst>
              <a:ext uri="{FF2B5EF4-FFF2-40B4-BE49-F238E27FC236}">
                <a16:creationId xmlns:a16="http://schemas.microsoft.com/office/drawing/2014/main" id="{7533C4E8-E73D-4B76-9620-9E047CEDCADD}"/>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02F8A8-1BA2-48EA-B3B1-1A55EE1F01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2557632"/>
            <a:ext cx="1168730" cy="1460912"/>
          </a:xfrm>
          <a:prstGeom prst="rect">
            <a:avLst/>
          </a:prstGeom>
        </p:spPr>
      </p:pic>
      <p:sp>
        <p:nvSpPr>
          <p:cNvPr id="9" name="TextBox 8">
            <a:extLst>
              <a:ext uri="{FF2B5EF4-FFF2-40B4-BE49-F238E27FC236}">
                <a16:creationId xmlns:a16="http://schemas.microsoft.com/office/drawing/2014/main" id="{7FABC66F-4588-4A80-9CCF-9CFFF3A876F4}"/>
              </a:ext>
            </a:extLst>
          </p:cNvPr>
          <p:cNvSpPr txBox="1"/>
          <p:nvPr/>
        </p:nvSpPr>
        <p:spPr>
          <a:xfrm>
            <a:off x="1761560" y="1085865"/>
            <a:ext cx="3301603"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Work</a:t>
            </a:r>
          </a:p>
          <a:p>
            <a:r>
              <a:rPr lang="en-US" sz="2800" b="1" dirty="0">
                <a:solidFill>
                  <a:srgbClr val="D18029"/>
                </a:solidFill>
                <a:latin typeface="Tw Cen MT" panose="020B0602020104020603" pitchFamily="34" charset="0"/>
              </a:rPr>
              <a:t>Element: Economic Development</a:t>
            </a:r>
          </a:p>
        </p:txBody>
      </p:sp>
      <p:sp>
        <p:nvSpPr>
          <p:cNvPr id="10" name="TextBox 9">
            <a:extLst>
              <a:ext uri="{FF2B5EF4-FFF2-40B4-BE49-F238E27FC236}">
                <a16:creationId xmlns:a16="http://schemas.microsoft.com/office/drawing/2014/main" id="{0437226F-9519-49C8-940E-929C6A069DA4}"/>
              </a:ext>
            </a:extLst>
          </p:cNvPr>
          <p:cNvSpPr txBox="1"/>
          <p:nvPr/>
        </p:nvSpPr>
        <p:spPr>
          <a:xfrm>
            <a:off x="1665308" y="3070688"/>
            <a:ext cx="2361260" cy="923330"/>
          </a:xfrm>
          <a:prstGeom prst="rect">
            <a:avLst/>
          </a:prstGeom>
          <a:noFill/>
        </p:spPr>
        <p:txBody>
          <a:bodyPr wrap="square" rtlCol="0">
            <a:spAutoFit/>
          </a:bodyPr>
          <a:lstStyle/>
          <a:p>
            <a:r>
              <a:rPr lang="en-US" b="1" dirty="0">
                <a:latin typeface="Tw Cen MT" panose="020B0602020104020603" pitchFamily="34" charset="0"/>
              </a:rPr>
              <a:t>Jenn Kaplan</a:t>
            </a:r>
            <a:endParaRPr lang="en-US" dirty="0">
              <a:latin typeface="Tw Cen MT" panose="020B0602020104020603" pitchFamily="34" charset="0"/>
            </a:endParaRPr>
          </a:p>
          <a:p>
            <a:r>
              <a:rPr lang="en-US" dirty="0">
                <a:latin typeface="Tw Cen MT" panose="020B0602020104020603" pitchFamily="34" charset="0"/>
              </a:rPr>
              <a:t>Economic Development Planner I</a:t>
            </a:r>
          </a:p>
        </p:txBody>
      </p:sp>
      <p:pic>
        <p:nvPicPr>
          <p:cNvPr id="11" name="Picture 10">
            <a:extLst>
              <a:ext uri="{FF2B5EF4-FFF2-40B4-BE49-F238E27FC236}">
                <a16:creationId xmlns:a16="http://schemas.microsoft.com/office/drawing/2014/main" id="{3555B334-56F2-4D36-8A0F-E136F8239A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Tree>
    <p:extLst>
      <p:ext uri="{BB962C8B-B14F-4D97-AF65-F5344CB8AC3E}">
        <p14:creationId xmlns:p14="http://schemas.microsoft.com/office/powerpoint/2010/main" val="330966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7452A-CB27-457F-9662-9839A68E3B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75364" y="1090864"/>
            <a:ext cx="3742992" cy="5784624"/>
          </a:xfrm>
          <a:prstGeom prst="rect">
            <a:avLst/>
          </a:prstGeom>
        </p:spPr>
      </p:pic>
      <p:sp>
        <p:nvSpPr>
          <p:cNvPr id="5" name="Subtitle 2">
            <a:extLst>
              <a:ext uri="{FF2B5EF4-FFF2-40B4-BE49-F238E27FC236}">
                <a16:creationId xmlns:a16="http://schemas.microsoft.com/office/drawing/2014/main" id="{92AF4444-60B2-4D6F-932F-BF04AF521551}"/>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BE5B630D-17BE-427D-A6BF-9598DA467821}"/>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7" name="Straight Connector 6">
            <a:extLst>
              <a:ext uri="{FF2B5EF4-FFF2-40B4-BE49-F238E27FC236}">
                <a16:creationId xmlns:a16="http://schemas.microsoft.com/office/drawing/2014/main" id="{7F0FA619-8C3B-481F-97D2-41288C95B50D}"/>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BFBF92-4EF8-4193-8C7B-3D81B8B98900}"/>
              </a:ext>
            </a:extLst>
          </p:cNvPr>
          <p:cNvSpPr txBox="1"/>
          <p:nvPr/>
        </p:nvSpPr>
        <p:spPr>
          <a:xfrm>
            <a:off x="1761560" y="1085865"/>
            <a:ext cx="3301603"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Play</a:t>
            </a:r>
          </a:p>
          <a:p>
            <a:r>
              <a:rPr lang="en-US" sz="2800" b="1" dirty="0">
                <a:solidFill>
                  <a:srgbClr val="5CA793"/>
                </a:solidFill>
                <a:latin typeface="Tw Cen MT" panose="020B0602020104020603" pitchFamily="34" charset="0"/>
              </a:rPr>
              <a:t>Element: Open Space + Recreation</a:t>
            </a:r>
          </a:p>
        </p:txBody>
      </p:sp>
      <p:pic>
        <p:nvPicPr>
          <p:cNvPr id="11" name="Picture 10">
            <a:extLst>
              <a:ext uri="{FF2B5EF4-FFF2-40B4-BE49-F238E27FC236}">
                <a16:creationId xmlns:a16="http://schemas.microsoft.com/office/drawing/2014/main" id="{6DF7BB86-2879-4B98-A9D8-C24E47BA1A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pic>
        <p:nvPicPr>
          <p:cNvPr id="15" name="Picture 14">
            <a:extLst>
              <a:ext uri="{FF2B5EF4-FFF2-40B4-BE49-F238E27FC236}">
                <a16:creationId xmlns:a16="http://schemas.microsoft.com/office/drawing/2014/main" id="{2D76D3B2-7F51-49D9-90DC-51B81CDE53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6577" y="2557632"/>
            <a:ext cx="1168730" cy="1460912"/>
          </a:xfrm>
          <a:prstGeom prst="rect">
            <a:avLst/>
          </a:prstGeom>
        </p:spPr>
      </p:pic>
      <p:sp>
        <p:nvSpPr>
          <p:cNvPr id="17" name="TextBox 16">
            <a:extLst>
              <a:ext uri="{FF2B5EF4-FFF2-40B4-BE49-F238E27FC236}">
                <a16:creationId xmlns:a16="http://schemas.microsoft.com/office/drawing/2014/main" id="{FC47AC5D-4F6D-4E20-A034-66A260983426}"/>
              </a:ext>
            </a:extLst>
          </p:cNvPr>
          <p:cNvSpPr txBox="1"/>
          <p:nvPr/>
        </p:nvSpPr>
        <p:spPr>
          <a:xfrm>
            <a:off x="1665308" y="3070688"/>
            <a:ext cx="2056461" cy="923330"/>
          </a:xfrm>
          <a:prstGeom prst="rect">
            <a:avLst/>
          </a:prstGeom>
          <a:noFill/>
        </p:spPr>
        <p:txBody>
          <a:bodyPr wrap="square" rtlCol="0">
            <a:spAutoFit/>
          </a:bodyPr>
          <a:lstStyle/>
          <a:p>
            <a:r>
              <a:rPr lang="en-US" b="1" dirty="0">
                <a:latin typeface="Tw Cen MT" panose="020B0602020104020603" pitchFamily="34" charset="0"/>
              </a:rPr>
              <a:t>Courtney Lewis</a:t>
            </a:r>
            <a:endParaRPr lang="en-US" dirty="0">
              <a:latin typeface="Tw Cen MT" panose="020B0602020104020603" pitchFamily="34" charset="0"/>
            </a:endParaRPr>
          </a:p>
          <a:p>
            <a:r>
              <a:rPr lang="en-US" dirty="0">
                <a:latin typeface="Tw Cen MT" panose="020B0602020104020603" pitchFamily="34" charset="0"/>
              </a:rPr>
              <a:t>Regional Land Use Planner II</a:t>
            </a:r>
          </a:p>
        </p:txBody>
      </p:sp>
    </p:spTree>
    <p:extLst>
      <p:ext uri="{BB962C8B-B14F-4D97-AF65-F5344CB8AC3E}">
        <p14:creationId xmlns:p14="http://schemas.microsoft.com/office/powerpoint/2010/main" val="343383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A165B7F-EAD2-438C-98C9-234D464D9A1F}"/>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32367A5B-C16F-4224-9EB7-7F3E0BC7F5BA}"/>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7" name="Straight Connector 6">
            <a:extLst>
              <a:ext uri="{FF2B5EF4-FFF2-40B4-BE49-F238E27FC236}">
                <a16:creationId xmlns:a16="http://schemas.microsoft.com/office/drawing/2014/main" id="{E2FD9A14-2A87-45C9-BF02-B525EB80E624}"/>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B5E65C-B82B-443F-9C79-382E7197F167}"/>
              </a:ext>
            </a:extLst>
          </p:cNvPr>
          <p:cNvSpPr txBox="1"/>
          <p:nvPr/>
        </p:nvSpPr>
        <p:spPr>
          <a:xfrm>
            <a:off x="1761560" y="1085865"/>
            <a:ext cx="3339829"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Play</a:t>
            </a:r>
          </a:p>
          <a:p>
            <a:r>
              <a:rPr lang="en-US" sz="2800" b="1" dirty="0">
                <a:solidFill>
                  <a:srgbClr val="85B08F"/>
                </a:solidFill>
                <a:latin typeface="Tw Cen MT" panose="020B0602020104020603" pitchFamily="34" charset="0"/>
              </a:rPr>
              <a:t>Element: Arts + Cultural Resources</a:t>
            </a:r>
          </a:p>
        </p:txBody>
      </p:sp>
      <p:sp>
        <p:nvSpPr>
          <p:cNvPr id="10" name="TextBox 9">
            <a:extLst>
              <a:ext uri="{FF2B5EF4-FFF2-40B4-BE49-F238E27FC236}">
                <a16:creationId xmlns:a16="http://schemas.microsoft.com/office/drawing/2014/main" id="{DE6FC2AC-EEDC-4E4E-BB95-CD33AA0CA81F}"/>
              </a:ext>
            </a:extLst>
          </p:cNvPr>
          <p:cNvSpPr txBox="1"/>
          <p:nvPr/>
        </p:nvSpPr>
        <p:spPr>
          <a:xfrm>
            <a:off x="1665308" y="3070688"/>
            <a:ext cx="2361260" cy="923330"/>
          </a:xfrm>
          <a:prstGeom prst="rect">
            <a:avLst/>
          </a:prstGeom>
          <a:noFill/>
        </p:spPr>
        <p:txBody>
          <a:bodyPr wrap="square" rtlCol="0">
            <a:spAutoFit/>
          </a:bodyPr>
          <a:lstStyle/>
          <a:p>
            <a:r>
              <a:rPr lang="en-US" b="1" dirty="0">
                <a:latin typeface="Tw Cen MT" panose="020B0602020104020603" pitchFamily="34" charset="0"/>
              </a:rPr>
              <a:t>Claudia Zarazua</a:t>
            </a:r>
            <a:endParaRPr lang="en-US" dirty="0">
              <a:latin typeface="Tw Cen MT" panose="020B0602020104020603" pitchFamily="34" charset="0"/>
            </a:endParaRPr>
          </a:p>
          <a:p>
            <a:r>
              <a:rPr lang="en-US" dirty="0">
                <a:latin typeface="Tw Cen MT" panose="020B0602020104020603" pitchFamily="34" charset="0"/>
              </a:rPr>
              <a:t>Regional Arts + Culture Planner</a:t>
            </a:r>
          </a:p>
        </p:txBody>
      </p:sp>
      <p:pic>
        <p:nvPicPr>
          <p:cNvPr id="11" name="Picture 10">
            <a:extLst>
              <a:ext uri="{FF2B5EF4-FFF2-40B4-BE49-F238E27FC236}">
                <a16:creationId xmlns:a16="http://schemas.microsoft.com/office/drawing/2014/main" id="{8ED63E81-1D7A-4D28-8E0A-0103423C91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pic>
        <p:nvPicPr>
          <p:cNvPr id="13" name="Picture 12">
            <a:extLst>
              <a:ext uri="{FF2B5EF4-FFF2-40B4-BE49-F238E27FC236}">
                <a16:creationId xmlns:a16="http://schemas.microsoft.com/office/drawing/2014/main" id="{968C4341-9A12-4537-BA0B-91105B2173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4322465"/>
            <a:ext cx="1168730" cy="1460510"/>
          </a:xfrm>
          <a:prstGeom prst="rect">
            <a:avLst/>
          </a:prstGeom>
        </p:spPr>
      </p:pic>
      <p:sp>
        <p:nvSpPr>
          <p:cNvPr id="15" name="TextBox 14">
            <a:extLst>
              <a:ext uri="{FF2B5EF4-FFF2-40B4-BE49-F238E27FC236}">
                <a16:creationId xmlns:a16="http://schemas.microsoft.com/office/drawing/2014/main" id="{55F34AD5-C3C5-49E0-8B76-AD148538D07A}"/>
              </a:ext>
            </a:extLst>
          </p:cNvPr>
          <p:cNvSpPr txBox="1"/>
          <p:nvPr/>
        </p:nvSpPr>
        <p:spPr>
          <a:xfrm>
            <a:off x="1665308" y="4835320"/>
            <a:ext cx="2056461" cy="923330"/>
          </a:xfrm>
          <a:prstGeom prst="rect">
            <a:avLst/>
          </a:prstGeom>
          <a:noFill/>
        </p:spPr>
        <p:txBody>
          <a:bodyPr wrap="square" rtlCol="0">
            <a:spAutoFit/>
          </a:bodyPr>
          <a:lstStyle/>
          <a:p>
            <a:r>
              <a:rPr lang="en-US" b="1" dirty="0">
                <a:latin typeface="Tw Cen MT" panose="020B0602020104020603" pitchFamily="34" charset="0"/>
              </a:rPr>
              <a:t>Emma Boast</a:t>
            </a:r>
            <a:endParaRPr lang="en-US" dirty="0">
              <a:latin typeface="Tw Cen MT" panose="020B0602020104020603" pitchFamily="34" charset="0"/>
            </a:endParaRPr>
          </a:p>
          <a:p>
            <a:r>
              <a:rPr lang="en-US" dirty="0">
                <a:latin typeface="Tw Cen MT" panose="020B0602020104020603" pitchFamily="34" charset="0"/>
              </a:rPr>
              <a:t>Arts + Culture Fellow</a:t>
            </a:r>
          </a:p>
        </p:txBody>
      </p:sp>
      <p:pic>
        <p:nvPicPr>
          <p:cNvPr id="3" name="Picture 2" descr="A person looking at the camera&#10;&#10;Description automatically generated">
            <a:extLst>
              <a:ext uri="{FF2B5EF4-FFF2-40B4-BE49-F238E27FC236}">
                <a16:creationId xmlns:a16="http://schemas.microsoft.com/office/drawing/2014/main" id="{EC063C06-53BB-49AD-A5CA-5630B6942C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85" y="2380386"/>
            <a:ext cx="1168730" cy="1558718"/>
          </a:xfrm>
          <a:prstGeom prst="rect">
            <a:avLst/>
          </a:prstGeom>
        </p:spPr>
      </p:pic>
      <p:pic>
        <p:nvPicPr>
          <p:cNvPr id="2" name="Picture 1">
            <a:extLst>
              <a:ext uri="{FF2B5EF4-FFF2-40B4-BE49-F238E27FC236}">
                <a16:creationId xmlns:a16="http://schemas.microsoft.com/office/drawing/2014/main" id="{B6BF3038-98AA-49D0-AD4D-09BC81A54F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75364" y="1090864"/>
            <a:ext cx="3742992" cy="5784623"/>
          </a:xfrm>
          <a:prstGeom prst="rect">
            <a:avLst/>
          </a:prstGeom>
        </p:spPr>
      </p:pic>
    </p:spTree>
    <p:extLst>
      <p:ext uri="{BB962C8B-B14F-4D97-AF65-F5344CB8AC3E}">
        <p14:creationId xmlns:p14="http://schemas.microsoft.com/office/powerpoint/2010/main" val="55966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wearing a suit and tie&#10;&#10;Description automatically generated">
            <a:extLst>
              <a:ext uri="{FF2B5EF4-FFF2-40B4-BE49-F238E27FC236}">
                <a16:creationId xmlns:a16="http://schemas.microsoft.com/office/drawing/2014/main" id="{C7B60D58-B10A-4ED7-A386-EF5833CEF6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46" y="2551123"/>
            <a:ext cx="1156204" cy="1445255"/>
          </a:xfrm>
          <a:prstGeom prst="rect">
            <a:avLst/>
          </a:prstGeom>
        </p:spPr>
      </p:pic>
      <p:pic>
        <p:nvPicPr>
          <p:cNvPr id="19" name="Picture 18" descr="A person smiling for the camera&#10;&#10;Description automatically generated">
            <a:extLst>
              <a:ext uri="{FF2B5EF4-FFF2-40B4-BE49-F238E27FC236}">
                <a16:creationId xmlns:a16="http://schemas.microsoft.com/office/drawing/2014/main" id="{5EDA52F7-37AA-4D3E-A16F-9E99409CE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459" y="4334496"/>
            <a:ext cx="1149847" cy="1437309"/>
          </a:xfrm>
          <a:prstGeom prst="rect">
            <a:avLst/>
          </a:prstGeom>
        </p:spPr>
      </p:pic>
      <p:pic>
        <p:nvPicPr>
          <p:cNvPr id="5" name="Picture 4">
            <a:extLst>
              <a:ext uri="{FF2B5EF4-FFF2-40B4-BE49-F238E27FC236}">
                <a16:creationId xmlns:a16="http://schemas.microsoft.com/office/drawing/2014/main" id="{E78BABD2-2246-4B6E-81A8-7AA6C907B0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75364" y="1090865"/>
            <a:ext cx="3742991" cy="5784623"/>
          </a:xfrm>
          <a:prstGeom prst="rect">
            <a:avLst/>
          </a:prstGeom>
        </p:spPr>
      </p:pic>
      <p:sp>
        <p:nvSpPr>
          <p:cNvPr id="6" name="Subtitle 2">
            <a:extLst>
              <a:ext uri="{FF2B5EF4-FFF2-40B4-BE49-F238E27FC236}">
                <a16:creationId xmlns:a16="http://schemas.microsoft.com/office/drawing/2014/main" id="{FD926090-3318-4CCC-81F0-63B17F8A4779}"/>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7" name="Subtitle 2">
            <a:extLst>
              <a:ext uri="{FF2B5EF4-FFF2-40B4-BE49-F238E27FC236}">
                <a16:creationId xmlns:a16="http://schemas.microsoft.com/office/drawing/2014/main" id="{81C0AB47-33B6-4B22-94FF-0E341105E028}"/>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8" name="Straight Connector 7">
            <a:extLst>
              <a:ext uri="{FF2B5EF4-FFF2-40B4-BE49-F238E27FC236}">
                <a16:creationId xmlns:a16="http://schemas.microsoft.com/office/drawing/2014/main" id="{94BA4A30-6C85-4AAF-800C-8E28086A331A}"/>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8B7703-A6AC-419E-94C6-72F80F48839A}"/>
              </a:ext>
            </a:extLst>
          </p:cNvPr>
          <p:cNvSpPr txBox="1"/>
          <p:nvPr/>
        </p:nvSpPr>
        <p:spPr>
          <a:xfrm>
            <a:off x="1761560" y="1085865"/>
            <a:ext cx="3339829"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Connect</a:t>
            </a:r>
          </a:p>
          <a:p>
            <a:r>
              <a:rPr lang="en-US" sz="2800" b="1" dirty="0">
                <a:solidFill>
                  <a:srgbClr val="AA7938"/>
                </a:solidFill>
                <a:latin typeface="Tw Cen MT" panose="020B0602020104020603" pitchFamily="34" charset="0"/>
              </a:rPr>
              <a:t>Element: Transportation</a:t>
            </a:r>
          </a:p>
        </p:txBody>
      </p:sp>
      <p:sp>
        <p:nvSpPr>
          <p:cNvPr id="10" name="TextBox 9">
            <a:extLst>
              <a:ext uri="{FF2B5EF4-FFF2-40B4-BE49-F238E27FC236}">
                <a16:creationId xmlns:a16="http://schemas.microsoft.com/office/drawing/2014/main" id="{DA67125A-2AC0-4288-BA26-2369C803DBCF}"/>
              </a:ext>
            </a:extLst>
          </p:cNvPr>
          <p:cNvSpPr txBox="1"/>
          <p:nvPr/>
        </p:nvSpPr>
        <p:spPr>
          <a:xfrm>
            <a:off x="1665308" y="3070688"/>
            <a:ext cx="2361260" cy="923330"/>
          </a:xfrm>
          <a:prstGeom prst="rect">
            <a:avLst/>
          </a:prstGeom>
          <a:noFill/>
        </p:spPr>
        <p:txBody>
          <a:bodyPr wrap="square" rtlCol="0">
            <a:spAutoFit/>
          </a:bodyPr>
          <a:lstStyle/>
          <a:p>
            <a:r>
              <a:rPr lang="en-US" b="1" dirty="0">
                <a:latin typeface="Tw Cen MT" panose="020B0602020104020603" pitchFamily="34" charset="0"/>
              </a:rPr>
              <a:t>Travis Pollack, AICP</a:t>
            </a:r>
            <a:endParaRPr lang="en-US" dirty="0">
              <a:latin typeface="Tw Cen MT" panose="020B0602020104020603" pitchFamily="34" charset="0"/>
            </a:endParaRPr>
          </a:p>
          <a:p>
            <a:r>
              <a:rPr lang="en-US" dirty="0">
                <a:latin typeface="Tw Cen MT" panose="020B0602020104020603" pitchFamily="34" charset="0"/>
              </a:rPr>
              <a:t>Senior Transportation Planner</a:t>
            </a:r>
          </a:p>
        </p:txBody>
      </p:sp>
      <p:pic>
        <p:nvPicPr>
          <p:cNvPr id="11" name="Picture 10">
            <a:extLst>
              <a:ext uri="{FF2B5EF4-FFF2-40B4-BE49-F238E27FC236}">
                <a16:creationId xmlns:a16="http://schemas.microsoft.com/office/drawing/2014/main" id="{05633391-533C-41F7-9EF3-A01A80B79E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
        <p:nvSpPr>
          <p:cNvPr id="13" name="TextBox 12">
            <a:extLst>
              <a:ext uri="{FF2B5EF4-FFF2-40B4-BE49-F238E27FC236}">
                <a16:creationId xmlns:a16="http://schemas.microsoft.com/office/drawing/2014/main" id="{301A5709-735B-47D2-B6DC-20740602DBC1}"/>
              </a:ext>
            </a:extLst>
          </p:cNvPr>
          <p:cNvSpPr txBox="1"/>
          <p:nvPr/>
        </p:nvSpPr>
        <p:spPr>
          <a:xfrm>
            <a:off x="1665308" y="4835320"/>
            <a:ext cx="2056461" cy="923330"/>
          </a:xfrm>
          <a:prstGeom prst="rect">
            <a:avLst/>
          </a:prstGeom>
          <a:noFill/>
        </p:spPr>
        <p:txBody>
          <a:bodyPr wrap="square" rtlCol="0">
            <a:spAutoFit/>
          </a:bodyPr>
          <a:lstStyle/>
          <a:p>
            <a:r>
              <a:rPr lang="en-US" b="1" dirty="0">
                <a:latin typeface="Tw Cen MT" panose="020B0602020104020603" pitchFamily="34" charset="0"/>
              </a:rPr>
              <a:t>Marah Holland</a:t>
            </a:r>
            <a:endParaRPr lang="en-US" dirty="0">
              <a:latin typeface="Tw Cen MT" panose="020B0602020104020603" pitchFamily="34" charset="0"/>
            </a:endParaRPr>
          </a:p>
          <a:p>
            <a:r>
              <a:rPr lang="en-US" dirty="0">
                <a:latin typeface="Tw Cen MT" panose="020B0602020104020603" pitchFamily="34" charset="0"/>
              </a:rPr>
              <a:t>Transportation Planner II</a:t>
            </a:r>
          </a:p>
        </p:txBody>
      </p:sp>
    </p:spTree>
    <p:extLst>
      <p:ext uri="{BB962C8B-B14F-4D97-AF65-F5344CB8AC3E}">
        <p14:creationId xmlns:p14="http://schemas.microsoft.com/office/powerpoint/2010/main" val="3090169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B61F45-108E-4E9C-B7D0-00484FDED9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5146" y="2551123"/>
            <a:ext cx="1156204" cy="1445255"/>
          </a:xfrm>
          <a:prstGeom prst="rect">
            <a:avLst/>
          </a:prstGeom>
        </p:spPr>
      </p:pic>
      <p:pic>
        <p:nvPicPr>
          <p:cNvPr id="5" name="Picture 4">
            <a:extLst>
              <a:ext uri="{FF2B5EF4-FFF2-40B4-BE49-F238E27FC236}">
                <a16:creationId xmlns:a16="http://schemas.microsoft.com/office/drawing/2014/main" id="{C0BC8B38-0081-4F70-A153-393C822703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5459" y="4334496"/>
            <a:ext cx="1149847" cy="1437308"/>
          </a:xfrm>
          <a:prstGeom prst="rect">
            <a:avLst/>
          </a:prstGeom>
        </p:spPr>
      </p:pic>
      <p:pic>
        <p:nvPicPr>
          <p:cNvPr id="6" name="Picture 5">
            <a:extLst>
              <a:ext uri="{FF2B5EF4-FFF2-40B4-BE49-F238E27FC236}">
                <a16:creationId xmlns:a16="http://schemas.microsoft.com/office/drawing/2014/main" id="{BC5B2D21-A84C-47A1-8499-535CEB304D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75364" y="1090865"/>
            <a:ext cx="3742991" cy="5784622"/>
          </a:xfrm>
          <a:prstGeom prst="rect">
            <a:avLst/>
          </a:prstGeom>
        </p:spPr>
      </p:pic>
      <p:sp>
        <p:nvSpPr>
          <p:cNvPr id="7" name="Subtitle 2">
            <a:extLst>
              <a:ext uri="{FF2B5EF4-FFF2-40B4-BE49-F238E27FC236}">
                <a16:creationId xmlns:a16="http://schemas.microsoft.com/office/drawing/2014/main" id="{A00FC51F-6FF5-4CE3-9843-A1F89895178C}"/>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8" name="Subtitle 2">
            <a:extLst>
              <a:ext uri="{FF2B5EF4-FFF2-40B4-BE49-F238E27FC236}">
                <a16:creationId xmlns:a16="http://schemas.microsoft.com/office/drawing/2014/main" id="{D9445589-B253-4FCA-8EE1-A3AEEAEB823E}"/>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9" name="Straight Connector 8">
            <a:extLst>
              <a:ext uri="{FF2B5EF4-FFF2-40B4-BE49-F238E27FC236}">
                <a16:creationId xmlns:a16="http://schemas.microsoft.com/office/drawing/2014/main" id="{66179163-0860-4A0E-AFB9-9FBDBDC94D10}"/>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83E35C-B557-4BC5-B034-A478A9248D77}"/>
              </a:ext>
            </a:extLst>
          </p:cNvPr>
          <p:cNvSpPr txBox="1"/>
          <p:nvPr/>
        </p:nvSpPr>
        <p:spPr>
          <a:xfrm>
            <a:off x="1761560" y="1085865"/>
            <a:ext cx="4029640" cy="1815882"/>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Protect</a:t>
            </a:r>
          </a:p>
          <a:p>
            <a:r>
              <a:rPr lang="en-US" sz="2800" b="1" dirty="0">
                <a:solidFill>
                  <a:srgbClr val="8E4B77"/>
                </a:solidFill>
                <a:latin typeface="Tw Cen MT" panose="020B0602020104020603" pitchFamily="34" charset="0"/>
              </a:rPr>
              <a:t>Element: Energy, Sustainability, + Resiliency</a:t>
            </a:r>
          </a:p>
        </p:txBody>
      </p:sp>
      <p:sp>
        <p:nvSpPr>
          <p:cNvPr id="11" name="TextBox 10">
            <a:extLst>
              <a:ext uri="{FF2B5EF4-FFF2-40B4-BE49-F238E27FC236}">
                <a16:creationId xmlns:a16="http://schemas.microsoft.com/office/drawing/2014/main" id="{9FA8C4E9-D867-454B-8A70-40892E2EEAE9}"/>
              </a:ext>
            </a:extLst>
          </p:cNvPr>
          <p:cNvSpPr txBox="1"/>
          <p:nvPr/>
        </p:nvSpPr>
        <p:spPr>
          <a:xfrm>
            <a:off x="1665308" y="3070688"/>
            <a:ext cx="2361260" cy="923330"/>
          </a:xfrm>
          <a:prstGeom prst="rect">
            <a:avLst/>
          </a:prstGeom>
          <a:noFill/>
        </p:spPr>
        <p:txBody>
          <a:bodyPr wrap="square" rtlCol="0">
            <a:spAutoFit/>
          </a:bodyPr>
          <a:lstStyle/>
          <a:p>
            <a:r>
              <a:rPr lang="en-US" b="1" dirty="0">
                <a:latin typeface="Tw Cen MT" panose="020B0602020104020603" pitchFamily="34" charset="0"/>
              </a:rPr>
              <a:t>Julie Curti</a:t>
            </a:r>
            <a:endParaRPr lang="en-US" dirty="0">
              <a:latin typeface="Tw Cen MT" panose="020B0602020104020603" pitchFamily="34" charset="0"/>
            </a:endParaRPr>
          </a:p>
          <a:p>
            <a:r>
              <a:rPr lang="en-US" dirty="0">
                <a:latin typeface="Tw Cen MT" panose="020B0602020104020603" pitchFamily="34" charset="0"/>
              </a:rPr>
              <a:t>Senior Clean Energy + Climate Planner</a:t>
            </a:r>
          </a:p>
        </p:txBody>
      </p:sp>
      <p:pic>
        <p:nvPicPr>
          <p:cNvPr id="12" name="Picture 11">
            <a:extLst>
              <a:ext uri="{FF2B5EF4-FFF2-40B4-BE49-F238E27FC236}">
                <a16:creationId xmlns:a16="http://schemas.microsoft.com/office/drawing/2014/main" id="{881DA8E5-A911-4DAF-990F-44564C91E49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
        <p:nvSpPr>
          <p:cNvPr id="13" name="TextBox 12">
            <a:extLst>
              <a:ext uri="{FF2B5EF4-FFF2-40B4-BE49-F238E27FC236}">
                <a16:creationId xmlns:a16="http://schemas.microsoft.com/office/drawing/2014/main" id="{3A5CFDFB-7C97-4B6D-926A-E8AE59541568}"/>
              </a:ext>
            </a:extLst>
          </p:cNvPr>
          <p:cNvSpPr txBox="1"/>
          <p:nvPr/>
        </p:nvSpPr>
        <p:spPr>
          <a:xfrm>
            <a:off x="1665308" y="4835320"/>
            <a:ext cx="2484411" cy="923330"/>
          </a:xfrm>
          <a:prstGeom prst="rect">
            <a:avLst/>
          </a:prstGeom>
          <a:noFill/>
        </p:spPr>
        <p:txBody>
          <a:bodyPr wrap="square" rtlCol="0">
            <a:spAutoFit/>
          </a:bodyPr>
          <a:lstStyle/>
          <a:p>
            <a:r>
              <a:rPr lang="en-US" b="1" dirty="0">
                <a:latin typeface="Tw Cen MT" panose="020B0602020104020603" pitchFamily="34" charset="0"/>
              </a:rPr>
              <a:t>Anne Herbst</a:t>
            </a:r>
            <a:endParaRPr lang="en-US" dirty="0">
              <a:latin typeface="Tw Cen MT" panose="020B0602020104020603" pitchFamily="34" charset="0"/>
            </a:endParaRPr>
          </a:p>
          <a:p>
            <a:r>
              <a:rPr lang="en-US" dirty="0">
                <a:latin typeface="Tw Cen MT" panose="020B0602020104020603" pitchFamily="34" charset="0"/>
              </a:rPr>
              <a:t>Senior Regional Environmental Planner</a:t>
            </a:r>
          </a:p>
        </p:txBody>
      </p:sp>
    </p:spTree>
    <p:extLst>
      <p:ext uri="{BB962C8B-B14F-4D97-AF65-F5344CB8AC3E}">
        <p14:creationId xmlns:p14="http://schemas.microsoft.com/office/powerpoint/2010/main" val="142806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34064D0B-F507-49AA-8862-D3B36D33D5FC}"/>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8" name="Subtitle 2">
            <a:extLst>
              <a:ext uri="{FF2B5EF4-FFF2-40B4-BE49-F238E27FC236}">
                <a16:creationId xmlns:a16="http://schemas.microsoft.com/office/drawing/2014/main" id="{6DB7FDEE-DF1C-40B9-856C-FDD31A625FE7}"/>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9" name="Straight Connector 8">
            <a:extLst>
              <a:ext uri="{FF2B5EF4-FFF2-40B4-BE49-F238E27FC236}">
                <a16:creationId xmlns:a16="http://schemas.microsoft.com/office/drawing/2014/main" id="{3999E0FE-A01B-4532-970E-7AC080265E25}"/>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6CC9D3-0AFC-47FA-BC41-6AF03AD5906F}"/>
              </a:ext>
            </a:extLst>
          </p:cNvPr>
          <p:cNvSpPr txBox="1"/>
          <p:nvPr/>
        </p:nvSpPr>
        <p:spPr>
          <a:xfrm>
            <a:off x="1761560" y="1085865"/>
            <a:ext cx="4029640"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Protect</a:t>
            </a:r>
          </a:p>
          <a:p>
            <a:r>
              <a:rPr lang="en-US" sz="2800" b="1" dirty="0">
                <a:solidFill>
                  <a:srgbClr val="AB7397"/>
                </a:solidFill>
                <a:latin typeface="Tw Cen MT" panose="020B0602020104020603" pitchFamily="34" charset="0"/>
              </a:rPr>
              <a:t>Element: Historic + Cultural Preservation</a:t>
            </a:r>
          </a:p>
        </p:txBody>
      </p:sp>
      <p:pic>
        <p:nvPicPr>
          <p:cNvPr id="12" name="Picture 11">
            <a:extLst>
              <a:ext uri="{FF2B5EF4-FFF2-40B4-BE49-F238E27FC236}">
                <a16:creationId xmlns:a16="http://schemas.microsoft.com/office/drawing/2014/main" id="{0C067298-202F-49B7-AC5B-76AF18CAC3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sp>
        <p:nvSpPr>
          <p:cNvPr id="17" name="TextBox 16">
            <a:extLst>
              <a:ext uri="{FF2B5EF4-FFF2-40B4-BE49-F238E27FC236}">
                <a16:creationId xmlns:a16="http://schemas.microsoft.com/office/drawing/2014/main" id="{6DD93FB2-8A16-4904-9F32-F628FF919B71}"/>
              </a:ext>
            </a:extLst>
          </p:cNvPr>
          <p:cNvSpPr txBox="1"/>
          <p:nvPr/>
        </p:nvSpPr>
        <p:spPr>
          <a:xfrm>
            <a:off x="1665308" y="3070688"/>
            <a:ext cx="2361260" cy="923330"/>
          </a:xfrm>
          <a:prstGeom prst="rect">
            <a:avLst/>
          </a:prstGeom>
          <a:noFill/>
        </p:spPr>
        <p:txBody>
          <a:bodyPr wrap="square" rtlCol="0">
            <a:spAutoFit/>
          </a:bodyPr>
          <a:lstStyle/>
          <a:p>
            <a:r>
              <a:rPr lang="en-US" b="1" dirty="0">
                <a:latin typeface="Tw Cen MT" panose="020B0602020104020603" pitchFamily="34" charset="0"/>
              </a:rPr>
              <a:t>Claudia Zarazua</a:t>
            </a:r>
            <a:endParaRPr lang="en-US" dirty="0">
              <a:latin typeface="Tw Cen MT" panose="020B0602020104020603" pitchFamily="34" charset="0"/>
            </a:endParaRPr>
          </a:p>
          <a:p>
            <a:r>
              <a:rPr lang="en-US" dirty="0">
                <a:latin typeface="Tw Cen MT" panose="020B0602020104020603" pitchFamily="34" charset="0"/>
              </a:rPr>
              <a:t>Regional Arts + Culture Planner</a:t>
            </a:r>
          </a:p>
        </p:txBody>
      </p:sp>
      <p:pic>
        <p:nvPicPr>
          <p:cNvPr id="19" name="Picture 18">
            <a:extLst>
              <a:ext uri="{FF2B5EF4-FFF2-40B4-BE49-F238E27FC236}">
                <a16:creationId xmlns:a16="http://schemas.microsoft.com/office/drawing/2014/main" id="{C0364B67-ED3C-4270-A67D-50A16C9767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6577" y="4322465"/>
            <a:ext cx="1168730" cy="1460510"/>
          </a:xfrm>
          <a:prstGeom prst="rect">
            <a:avLst/>
          </a:prstGeom>
        </p:spPr>
      </p:pic>
      <p:sp>
        <p:nvSpPr>
          <p:cNvPr id="21" name="TextBox 20">
            <a:extLst>
              <a:ext uri="{FF2B5EF4-FFF2-40B4-BE49-F238E27FC236}">
                <a16:creationId xmlns:a16="http://schemas.microsoft.com/office/drawing/2014/main" id="{E0889AE2-7F20-4015-A28C-98CD8293CBDF}"/>
              </a:ext>
            </a:extLst>
          </p:cNvPr>
          <p:cNvSpPr txBox="1"/>
          <p:nvPr/>
        </p:nvSpPr>
        <p:spPr>
          <a:xfrm>
            <a:off x="1665308" y="4835320"/>
            <a:ext cx="2056461" cy="923330"/>
          </a:xfrm>
          <a:prstGeom prst="rect">
            <a:avLst/>
          </a:prstGeom>
          <a:noFill/>
        </p:spPr>
        <p:txBody>
          <a:bodyPr wrap="square" rtlCol="0">
            <a:spAutoFit/>
          </a:bodyPr>
          <a:lstStyle/>
          <a:p>
            <a:r>
              <a:rPr lang="en-US" b="1" dirty="0">
                <a:latin typeface="Tw Cen MT" panose="020B0602020104020603" pitchFamily="34" charset="0"/>
              </a:rPr>
              <a:t>Emma Boast</a:t>
            </a:r>
            <a:endParaRPr lang="en-US" dirty="0">
              <a:latin typeface="Tw Cen MT" panose="020B0602020104020603" pitchFamily="34" charset="0"/>
            </a:endParaRPr>
          </a:p>
          <a:p>
            <a:r>
              <a:rPr lang="en-US" dirty="0">
                <a:latin typeface="Tw Cen MT" panose="020B0602020104020603" pitchFamily="34" charset="0"/>
              </a:rPr>
              <a:t>Arts + Culture Fellow</a:t>
            </a:r>
          </a:p>
        </p:txBody>
      </p:sp>
      <p:pic>
        <p:nvPicPr>
          <p:cNvPr id="2" name="Picture 1" descr="A person looking at the camera&#10;&#10;Description automatically generated">
            <a:extLst>
              <a:ext uri="{FF2B5EF4-FFF2-40B4-BE49-F238E27FC236}">
                <a16:creationId xmlns:a16="http://schemas.microsoft.com/office/drawing/2014/main" id="{37BE8AEB-CC73-4371-8E62-B5C0FB7D2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85" y="2380386"/>
            <a:ext cx="1168730" cy="1558718"/>
          </a:xfrm>
          <a:prstGeom prst="rect">
            <a:avLst/>
          </a:prstGeom>
        </p:spPr>
      </p:pic>
      <p:graphicFrame>
        <p:nvGraphicFramePr>
          <p:cNvPr id="3" name="Chart 2">
            <a:extLst>
              <a:ext uri="{FF2B5EF4-FFF2-40B4-BE49-F238E27FC236}">
                <a16:creationId xmlns:a16="http://schemas.microsoft.com/office/drawing/2014/main" id="{0E13E2A4-E5F4-43CC-BF82-B94B7601CAFF}"/>
              </a:ext>
            </a:extLst>
          </p:cNvPr>
          <p:cNvGraphicFramePr>
            <a:graphicFrameLocks/>
          </p:cNvGraphicFramePr>
          <p:nvPr>
            <p:extLst>
              <p:ext uri="{D42A27DB-BD31-4B8C-83A1-F6EECF244321}">
                <p14:modId xmlns:p14="http://schemas.microsoft.com/office/powerpoint/2010/main" val="414414457"/>
              </p:ext>
            </p:extLst>
          </p:nvPr>
        </p:nvGraphicFramePr>
        <p:xfrm>
          <a:off x="3721769" y="2470860"/>
          <a:ext cx="5458807" cy="43041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9174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665A0A-FC24-4738-A53C-CC7A2348A8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75364" y="1090865"/>
            <a:ext cx="3742990" cy="5784622"/>
          </a:xfrm>
          <a:prstGeom prst="rect">
            <a:avLst/>
          </a:prstGeom>
        </p:spPr>
      </p:pic>
      <p:sp>
        <p:nvSpPr>
          <p:cNvPr id="4" name="Subtitle 2">
            <a:extLst>
              <a:ext uri="{FF2B5EF4-FFF2-40B4-BE49-F238E27FC236}">
                <a16:creationId xmlns:a16="http://schemas.microsoft.com/office/drawing/2014/main" id="{0389DA13-14C2-4452-93E0-36060B70F57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96531FD8-F2C5-4434-9602-33CDD9081911}"/>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Setting the Stage</a:t>
            </a:r>
          </a:p>
        </p:txBody>
      </p:sp>
      <p:cxnSp>
        <p:nvCxnSpPr>
          <p:cNvPr id="6" name="Straight Connector 5">
            <a:extLst>
              <a:ext uri="{FF2B5EF4-FFF2-40B4-BE49-F238E27FC236}">
                <a16:creationId xmlns:a16="http://schemas.microsoft.com/office/drawing/2014/main" id="{90B4DBD1-94D5-4DC6-B0D9-DF158D470ED6}"/>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C6E227-60C2-4A6A-A09B-D1DCEADF289B}"/>
              </a:ext>
            </a:extLst>
          </p:cNvPr>
          <p:cNvSpPr txBox="1"/>
          <p:nvPr/>
        </p:nvSpPr>
        <p:spPr>
          <a:xfrm>
            <a:off x="1761560" y="1085865"/>
            <a:ext cx="3742990" cy="1384995"/>
          </a:xfrm>
          <a:prstGeom prst="rect">
            <a:avLst/>
          </a:prstGeom>
          <a:noFill/>
        </p:spPr>
        <p:txBody>
          <a:bodyPr wrap="square" rtlCol="0">
            <a:spAutoFit/>
          </a:bodyPr>
          <a:lstStyle/>
          <a:p>
            <a:r>
              <a:rPr lang="en-US" sz="2800" i="1" dirty="0">
                <a:solidFill>
                  <a:schemeClr val="tx1">
                    <a:lumMod val="65000"/>
                    <a:lumOff val="35000"/>
                  </a:schemeClr>
                </a:solidFill>
                <a:latin typeface="Tw Cen MT" panose="020B0602020104020603" pitchFamily="34" charset="0"/>
              </a:rPr>
              <a:t>Theme: Protect</a:t>
            </a:r>
          </a:p>
          <a:p>
            <a:r>
              <a:rPr lang="en-US" sz="2800" b="1" dirty="0">
                <a:solidFill>
                  <a:srgbClr val="C49CB6"/>
                </a:solidFill>
                <a:latin typeface="Tw Cen MT" panose="020B0602020104020603" pitchFamily="34" charset="0"/>
              </a:rPr>
              <a:t>Element: Environmental Stewardship</a:t>
            </a:r>
          </a:p>
        </p:txBody>
      </p:sp>
      <p:pic>
        <p:nvPicPr>
          <p:cNvPr id="8" name="Picture 7">
            <a:extLst>
              <a:ext uri="{FF2B5EF4-FFF2-40B4-BE49-F238E27FC236}">
                <a16:creationId xmlns:a16="http://schemas.microsoft.com/office/drawing/2014/main" id="{3083B5CC-3D7B-40B0-BD18-806DCECDFC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2619" y="1187117"/>
            <a:ext cx="1168731" cy="1168731"/>
          </a:xfrm>
          <a:prstGeom prst="rect">
            <a:avLst/>
          </a:prstGeom>
        </p:spPr>
      </p:pic>
      <p:pic>
        <p:nvPicPr>
          <p:cNvPr id="10" name="Picture 9">
            <a:extLst>
              <a:ext uri="{FF2B5EF4-FFF2-40B4-BE49-F238E27FC236}">
                <a16:creationId xmlns:a16="http://schemas.microsoft.com/office/drawing/2014/main" id="{DC3F144A-2F69-456A-BC58-5D6DC5E150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6577" y="2557632"/>
            <a:ext cx="1168730" cy="1460912"/>
          </a:xfrm>
          <a:prstGeom prst="rect">
            <a:avLst/>
          </a:prstGeom>
        </p:spPr>
      </p:pic>
      <p:sp>
        <p:nvSpPr>
          <p:cNvPr id="11" name="TextBox 10">
            <a:extLst>
              <a:ext uri="{FF2B5EF4-FFF2-40B4-BE49-F238E27FC236}">
                <a16:creationId xmlns:a16="http://schemas.microsoft.com/office/drawing/2014/main" id="{B1F7EB77-1DA3-4B75-86F9-2209587500F3}"/>
              </a:ext>
            </a:extLst>
          </p:cNvPr>
          <p:cNvSpPr txBox="1"/>
          <p:nvPr/>
        </p:nvSpPr>
        <p:spPr>
          <a:xfrm>
            <a:off x="1665308" y="3070688"/>
            <a:ext cx="2056461" cy="923330"/>
          </a:xfrm>
          <a:prstGeom prst="rect">
            <a:avLst/>
          </a:prstGeom>
          <a:noFill/>
        </p:spPr>
        <p:txBody>
          <a:bodyPr wrap="square" rtlCol="0">
            <a:spAutoFit/>
          </a:bodyPr>
          <a:lstStyle/>
          <a:p>
            <a:r>
              <a:rPr lang="en-US" b="1" dirty="0">
                <a:latin typeface="Tw Cen MT" panose="020B0602020104020603" pitchFamily="34" charset="0"/>
              </a:rPr>
              <a:t>Courtney Lewis</a:t>
            </a:r>
            <a:endParaRPr lang="en-US" dirty="0">
              <a:latin typeface="Tw Cen MT" panose="020B0602020104020603" pitchFamily="34" charset="0"/>
            </a:endParaRPr>
          </a:p>
          <a:p>
            <a:r>
              <a:rPr lang="en-US" dirty="0">
                <a:latin typeface="Tw Cen MT" panose="020B0602020104020603" pitchFamily="34" charset="0"/>
              </a:rPr>
              <a:t>Regional Land Use Planner II</a:t>
            </a:r>
          </a:p>
        </p:txBody>
      </p:sp>
    </p:spTree>
    <p:extLst>
      <p:ext uri="{BB962C8B-B14F-4D97-AF65-F5344CB8AC3E}">
        <p14:creationId xmlns:p14="http://schemas.microsoft.com/office/powerpoint/2010/main" val="400830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D89B7B2-D450-40F9-A3AE-58A417C7814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99E5D608-86CE-4446-9C74-ED498D7D6912}"/>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Help Shape the Plan</a:t>
            </a:r>
          </a:p>
        </p:txBody>
      </p:sp>
      <p:cxnSp>
        <p:nvCxnSpPr>
          <p:cNvPr id="7" name="Straight Connector 6">
            <a:extLst>
              <a:ext uri="{FF2B5EF4-FFF2-40B4-BE49-F238E27FC236}">
                <a16:creationId xmlns:a16="http://schemas.microsoft.com/office/drawing/2014/main" id="{11A9B9CA-82F8-483E-9F1D-3EF00F08185C}"/>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A902015-D0B4-4647-BF3F-2811E3DB9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1" name="Subtitle 2">
            <a:extLst>
              <a:ext uri="{FF2B5EF4-FFF2-40B4-BE49-F238E27FC236}">
                <a16:creationId xmlns:a16="http://schemas.microsoft.com/office/drawing/2014/main" id="{D4353E4E-0210-4E53-9C33-4D7858C7E032}"/>
              </a:ext>
            </a:extLst>
          </p:cNvPr>
          <p:cNvSpPr txBox="1">
            <a:spLocks/>
          </p:cNvSpPr>
          <p:nvPr/>
        </p:nvSpPr>
        <p:spPr>
          <a:xfrm>
            <a:off x="512619" y="1107740"/>
            <a:ext cx="7664781" cy="56750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spcAft>
                <a:spcPts val="1200"/>
              </a:spcAft>
            </a:pPr>
            <a:r>
              <a:rPr lang="en-US" sz="2400" b="1" dirty="0">
                <a:solidFill>
                  <a:schemeClr val="tx1"/>
                </a:solidFill>
                <a:latin typeface="Tw Cen MT" panose="020B0602020104020603" pitchFamily="34" charset="0"/>
              </a:rPr>
              <a:t>Ways to continue being involved:</a:t>
            </a:r>
          </a:p>
          <a:p>
            <a:pPr marL="342900" lvl="1" indent="-342900" algn="l">
              <a:spcBef>
                <a:spcPts val="0"/>
              </a:spcBef>
              <a:spcAft>
                <a:spcPts val="1200"/>
              </a:spcAft>
              <a:buFont typeface="Wingdings" panose="05000000000000000000" pitchFamily="2" charset="2"/>
              <a:buChar char="Ø"/>
            </a:pPr>
            <a:r>
              <a:rPr lang="en-US" sz="2400" dirty="0">
                <a:solidFill>
                  <a:schemeClr val="tx1"/>
                </a:solidFill>
                <a:latin typeface="Tw Cen MT" panose="020B0602020104020603" pitchFamily="34" charset="0"/>
              </a:rPr>
              <a:t>Visit the project website: </a:t>
            </a:r>
            <a:r>
              <a:rPr lang="en-US" sz="2400" dirty="0">
                <a:solidFill>
                  <a:schemeClr val="tx1"/>
                </a:solidFill>
                <a:latin typeface="Tw Cen MT" panose="020B0602020104020603" pitchFamily="34" charset="0"/>
                <a:hlinkClick r:id="rId4"/>
              </a:rPr>
              <a:t>www.saugusunited2035.org</a:t>
            </a:r>
            <a:r>
              <a:rPr lang="en-US" sz="2400" dirty="0">
                <a:solidFill>
                  <a:schemeClr val="tx1"/>
                </a:solidFill>
                <a:latin typeface="Tw Cen MT" panose="020B0602020104020603" pitchFamily="34" charset="0"/>
              </a:rPr>
              <a:t>  </a:t>
            </a:r>
            <a:endParaRPr lang="en-US" sz="2400" b="1" dirty="0">
              <a:solidFill>
                <a:schemeClr val="tx1"/>
              </a:solidFill>
              <a:latin typeface="Tw Cen MT" panose="020B0602020104020603" pitchFamily="34" charset="0"/>
            </a:endParaRPr>
          </a:p>
          <a:p>
            <a:pPr marL="342900" lvl="1" indent="-342900" algn="l">
              <a:spcBef>
                <a:spcPts val="0"/>
              </a:spcBef>
              <a:spcAft>
                <a:spcPts val="1200"/>
              </a:spcAft>
              <a:buFont typeface="Wingdings" panose="05000000000000000000" pitchFamily="2" charset="2"/>
              <a:buChar char="Ø"/>
            </a:pPr>
            <a:r>
              <a:rPr lang="en-US" sz="2400" dirty="0">
                <a:solidFill>
                  <a:schemeClr val="tx1"/>
                </a:solidFill>
                <a:latin typeface="Tw Cen MT" panose="020B0602020104020603" pitchFamily="34" charset="0"/>
              </a:rPr>
              <a:t>Join our mailing list. (Sign up on the website)</a:t>
            </a:r>
          </a:p>
          <a:p>
            <a:pPr marL="342900" lvl="1" indent="-342900" algn="l">
              <a:spcBef>
                <a:spcPts val="0"/>
              </a:spcBef>
              <a:spcAft>
                <a:spcPts val="1200"/>
              </a:spcAft>
              <a:buFont typeface="Wingdings" panose="05000000000000000000" pitchFamily="2" charset="2"/>
              <a:buChar char="Ø"/>
            </a:pPr>
            <a:r>
              <a:rPr lang="en-US" sz="2400" dirty="0">
                <a:solidFill>
                  <a:schemeClr val="tx1"/>
                </a:solidFill>
                <a:latin typeface="Tw Cen MT" panose="020B0602020104020603" pitchFamily="34" charset="0"/>
              </a:rPr>
              <a:t>Email Chris Kuschel directly with any comments.</a:t>
            </a:r>
            <a:r>
              <a:rPr lang="en-US" sz="2400" b="1" dirty="0">
                <a:solidFill>
                  <a:schemeClr val="tx1"/>
                </a:solidFill>
                <a:latin typeface="Tw Cen MT" panose="020B0602020104020603" pitchFamily="34" charset="0"/>
              </a:rPr>
              <a:t> </a:t>
            </a:r>
            <a:r>
              <a:rPr lang="en-US" sz="2400" b="1" dirty="0">
                <a:solidFill>
                  <a:schemeClr val="tx1"/>
                </a:solidFill>
                <a:latin typeface="Tw Cen MT" panose="020B0602020104020603" pitchFamily="34" charset="0"/>
                <a:hlinkClick r:id="rId5"/>
              </a:rPr>
              <a:t>ckuschel@mapc.org</a:t>
            </a:r>
            <a:r>
              <a:rPr lang="en-US" sz="2400" b="1" dirty="0">
                <a:solidFill>
                  <a:schemeClr val="tx1"/>
                </a:solidFill>
                <a:latin typeface="Tw Cen MT" panose="020B0602020104020603" pitchFamily="34" charset="0"/>
              </a:rPr>
              <a:t> </a:t>
            </a:r>
            <a:endParaRPr lang="en-US" dirty="0">
              <a:solidFill>
                <a:schemeClr val="tx1"/>
              </a:solidFill>
              <a:latin typeface="Tw Cen MT" panose="020B0602020104020603" pitchFamily="34" charset="0"/>
            </a:endParaRPr>
          </a:p>
        </p:txBody>
      </p:sp>
      <p:pic>
        <p:nvPicPr>
          <p:cNvPr id="2" name="Picture 1">
            <a:extLst>
              <a:ext uri="{FF2B5EF4-FFF2-40B4-BE49-F238E27FC236}">
                <a16:creationId xmlns:a16="http://schemas.microsoft.com/office/drawing/2014/main" id="{900F162F-E0E6-4E42-8A27-12B4E386E490}"/>
              </a:ext>
            </a:extLst>
          </p:cNvPr>
          <p:cNvPicPr>
            <a:picLocks noChangeAspect="1"/>
          </p:cNvPicPr>
          <p:nvPr/>
        </p:nvPicPr>
        <p:blipFill>
          <a:blip r:embed="rId6"/>
          <a:stretch>
            <a:fillRect/>
          </a:stretch>
        </p:blipFill>
        <p:spPr>
          <a:xfrm>
            <a:off x="737210" y="3801980"/>
            <a:ext cx="6072728" cy="2826020"/>
          </a:xfrm>
          <a:prstGeom prst="rect">
            <a:avLst/>
          </a:prstGeom>
        </p:spPr>
      </p:pic>
    </p:spTree>
    <p:extLst>
      <p:ext uri="{BB962C8B-B14F-4D97-AF65-F5344CB8AC3E}">
        <p14:creationId xmlns:p14="http://schemas.microsoft.com/office/powerpoint/2010/main" val="1235764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D89B7B2-D450-40F9-A3AE-58A417C7814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99E5D608-86CE-4446-9C74-ED498D7D6912}"/>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Help Shape the Plan</a:t>
            </a:r>
          </a:p>
        </p:txBody>
      </p:sp>
      <p:cxnSp>
        <p:nvCxnSpPr>
          <p:cNvPr id="7" name="Straight Connector 6">
            <a:extLst>
              <a:ext uri="{FF2B5EF4-FFF2-40B4-BE49-F238E27FC236}">
                <a16:creationId xmlns:a16="http://schemas.microsoft.com/office/drawing/2014/main" id="{11A9B9CA-82F8-483E-9F1D-3EF00F08185C}"/>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A902015-D0B4-4647-BF3F-2811E3DB9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1" name="Subtitle 2">
            <a:extLst>
              <a:ext uri="{FF2B5EF4-FFF2-40B4-BE49-F238E27FC236}">
                <a16:creationId xmlns:a16="http://schemas.microsoft.com/office/drawing/2014/main" id="{D4353E4E-0210-4E53-9C33-4D7858C7E032}"/>
              </a:ext>
            </a:extLst>
          </p:cNvPr>
          <p:cNvSpPr txBox="1">
            <a:spLocks/>
          </p:cNvSpPr>
          <p:nvPr/>
        </p:nvSpPr>
        <p:spPr>
          <a:xfrm>
            <a:off x="512619" y="1107740"/>
            <a:ext cx="7664781" cy="56750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spcAft>
                <a:spcPts val="1200"/>
              </a:spcAft>
            </a:pPr>
            <a:r>
              <a:rPr lang="en-US" sz="2400" b="1" dirty="0">
                <a:solidFill>
                  <a:schemeClr val="tx1"/>
                </a:solidFill>
                <a:latin typeface="Tw Cen MT" panose="020B0602020104020603" pitchFamily="34" charset="0"/>
              </a:rPr>
              <a:t>Input for the Vision:</a:t>
            </a:r>
          </a:p>
          <a:p>
            <a:pPr marL="342900" lvl="1" indent="-342900" algn="l">
              <a:spcBef>
                <a:spcPts val="0"/>
              </a:spcBef>
              <a:spcAft>
                <a:spcPts val="1200"/>
              </a:spcAft>
              <a:buFont typeface="Wingdings" panose="05000000000000000000" pitchFamily="2" charset="2"/>
              <a:buChar char="Ø"/>
            </a:pPr>
            <a:r>
              <a:rPr lang="en-US" sz="2400" dirty="0">
                <a:solidFill>
                  <a:schemeClr val="tx1"/>
                </a:solidFill>
                <a:latin typeface="Tw Cen MT" panose="020B0602020104020603" pitchFamily="34" charset="0"/>
              </a:rPr>
              <a:t>Tonight: Comments, Questions and Answers</a:t>
            </a:r>
          </a:p>
          <a:p>
            <a:pPr marL="342900" lvl="1" indent="-342900" algn="l">
              <a:spcBef>
                <a:spcPts val="0"/>
              </a:spcBef>
              <a:spcAft>
                <a:spcPts val="1200"/>
              </a:spcAft>
              <a:buFont typeface="Wingdings" panose="05000000000000000000" pitchFamily="2" charset="2"/>
              <a:buChar char="Ø"/>
            </a:pPr>
            <a:r>
              <a:rPr lang="en-US" sz="2400" dirty="0">
                <a:solidFill>
                  <a:schemeClr val="tx1"/>
                </a:solidFill>
                <a:latin typeface="Tw Cen MT" panose="020B0602020104020603" pitchFamily="34" charset="0"/>
              </a:rPr>
              <a:t>Participate in the Virtual Open House.  Learn more baseline information and provide your thoughts on a variety of topics.</a:t>
            </a:r>
          </a:p>
          <a:p>
            <a:pPr marL="800100" lvl="2" indent="-342900" algn="l">
              <a:spcBef>
                <a:spcPts val="0"/>
              </a:spcBef>
              <a:spcAft>
                <a:spcPts val="1200"/>
              </a:spcAft>
              <a:buFont typeface="Wingdings" panose="05000000000000000000" pitchFamily="2" charset="2"/>
              <a:buChar char="Ø"/>
            </a:pPr>
            <a:r>
              <a:rPr lang="en-US" dirty="0">
                <a:solidFill>
                  <a:schemeClr val="tx1"/>
                </a:solidFill>
                <a:latin typeface="Tw Cen MT" panose="020B0602020104020603" pitchFamily="34" charset="0"/>
                <a:hlinkClick r:id="rId4"/>
              </a:rPr>
              <a:t>http://mapc.ma/visioningopenhouse</a:t>
            </a:r>
            <a:r>
              <a:rPr lang="en-US" dirty="0">
                <a:solidFill>
                  <a:schemeClr val="tx1"/>
                </a:solidFill>
                <a:latin typeface="Tw Cen MT" panose="020B0602020104020603" pitchFamily="34" charset="0"/>
              </a:rPr>
              <a:t> </a:t>
            </a:r>
          </a:p>
          <a:p>
            <a:pPr marL="800100" lvl="2" indent="-342900" algn="l">
              <a:spcBef>
                <a:spcPts val="0"/>
              </a:spcBef>
              <a:spcAft>
                <a:spcPts val="1200"/>
              </a:spcAft>
              <a:buFont typeface="Wingdings" panose="05000000000000000000" pitchFamily="2" charset="2"/>
              <a:buChar char="Ø"/>
            </a:pPr>
            <a:r>
              <a:rPr lang="en-US" dirty="0">
                <a:solidFill>
                  <a:schemeClr val="tx1"/>
                </a:solidFill>
                <a:latin typeface="Tw Cen MT" panose="020B0602020104020603" pitchFamily="34" charset="0"/>
              </a:rPr>
              <a:t>The Virtual Open House will be live from </a:t>
            </a:r>
            <a:r>
              <a:rPr lang="en-US" b="1" dirty="0">
                <a:solidFill>
                  <a:schemeClr val="tx1"/>
                </a:solidFill>
                <a:latin typeface="Tw Cen MT" panose="020B0602020104020603" pitchFamily="34" charset="0"/>
              </a:rPr>
              <a:t>tonight</a:t>
            </a:r>
            <a:r>
              <a:rPr lang="en-US" dirty="0">
                <a:solidFill>
                  <a:schemeClr val="tx1"/>
                </a:solidFill>
                <a:latin typeface="Tw Cen MT" panose="020B0602020104020603" pitchFamily="34" charset="0"/>
              </a:rPr>
              <a:t> through </a:t>
            </a:r>
            <a:r>
              <a:rPr lang="en-US" b="1" dirty="0">
                <a:solidFill>
                  <a:schemeClr val="tx1"/>
                </a:solidFill>
                <a:latin typeface="Tw Cen MT" panose="020B0602020104020603" pitchFamily="34" charset="0"/>
              </a:rPr>
              <a:t>Friday, October 4</a:t>
            </a:r>
            <a:r>
              <a:rPr lang="en-US" dirty="0">
                <a:solidFill>
                  <a:schemeClr val="tx1"/>
                </a:solidFill>
                <a:latin typeface="Tw Cen MT" panose="020B0602020104020603" pitchFamily="34" charset="0"/>
              </a:rPr>
              <a:t>.  </a:t>
            </a:r>
            <a:endParaRPr lang="en-US" b="1" i="1"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243582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37037D7-B3EF-4013-8C83-D42F1DF71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6" name="Subtitle 2">
            <a:extLst>
              <a:ext uri="{FF2B5EF4-FFF2-40B4-BE49-F238E27FC236}">
                <a16:creationId xmlns:a16="http://schemas.microsoft.com/office/drawing/2014/main" id="{77E169AB-5D4D-44DD-8017-AEC3E923FC2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7" name="Subtitle 2">
            <a:extLst>
              <a:ext uri="{FF2B5EF4-FFF2-40B4-BE49-F238E27FC236}">
                <a16:creationId xmlns:a16="http://schemas.microsoft.com/office/drawing/2014/main" id="{3CE44BC8-861D-46BD-9289-361A6C7D639C}"/>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Question and Answer</a:t>
            </a:r>
          </a:p>
        </p:txBody>
      </p:sp>
      <p:cxnSp>
        <p:nvCxnSpPr>
          <p:cNvPr id="8" name="Straight Connector 7">
            <a:extLst>
              <a:ext uri="{FF2B5EF4-FFF2-40B4-BE49-F238E27FC236}">
                <a16:creationId xmlns:a16="http://schemas.microsoft.com/office/drawing/2014/main" id="{F37C7602-F488-4F74-BE3D-29020E5127ED}"/>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751BC4A9-2398-466B-93BF-17DA1ED58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0" name="Subtitle 2">
            <a:extLst>
              <a:ext uri="{FF2B5EF4-FFF2-40B4-BE49-F238E27FC236}">
                <a16:creationId xmlns:a16="http://schemas.microsoft.com/office/drawing/2014/main" id="{744D5026-283E-4619-843A-D7D265989740}"/>
              </a:ext>
            </a:extLst>
          </p:cNvPr>
          <p:cNvSpPr txBox="1">
            <a:spLocks/>
          </p:cNvSpPr>
          <p:nvPr/>
        </p:nvSpPr>
        <p:spPr>
          <a:xfrm>
            <a:off x="512619" y="1107740"/>
            <a:ext cx="7664781" cy="56750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spcAft>
                <a:spcPts val="1200"/>
              </a:spcAft>
            </a:pPr>
            <a:r>
              <a:rPr lang="en-US" sz="2400" b="1" dirty="0">
                <a:solidFill>
                  <a:schemeClr val="tx1"/>
                </a:solidFill>
                <a:latin typeface="Tw Cen MT" panose="020B0602020104020603" pitchFamily="34" charset="0"/>
              </a:rPr>
              <a:t>Two ways to ask a question:</a:t>
            </a:r>
          </a:p>
          <a:p>
            <a:pPr marL="0" lvl="1" algn="l">
              <a:spcBef>
                <a:spcPts val="0"/>
              </a:spcBef>
              <a:spcAft>
                <a:spcPts val="1200"/>
              </a:spcAft>
            </a:pPr>
            <a:r>
              <a:rPr lang="en-US" sz="2400" b="1" dirty="0">
                <a:solidFill>
                  <a:schemeClr val="tx1"/>
                </a:solidFill>
                <a:latin typeface="Tw Cen MT" panose="020B0602020104020603" pitchFamily="34" charset="0"/>
              </a:rPr>
              <a:t>Raise your hand</a:t>
            </a:r>
          </a:p>
          <a:p>
            <a:pPr marL="342900" lvl="1" indent="-342900" algn="l">
              <a:spcBef>
                <a:spcPts val="0"/>
              </a:spcBef>
              <a:spcAft>
                <a:spcPts val="1200"/>
              </a:spcAft>
              <a:buFont typeface="Wingdings" panose="05000000000000000000" pitchFamily="2" charset="2"/>
              <a:buChar char="Ø"/>
            </a:pPr>
            <a:r>
              <a:rPr lang="en-US" sz="2000" dirty="0">
                <a:solidFill>
                  <a:schemeClr val="tx1"/>
                </a:solidFill>
                <a:latin typeface="Tw Cen MT" panose="020B0602020104020603" pitchFamily="34" charset="0"/>
              </a:rPr>
              <a:t>Click the “Raise Hand” button on the bottom of your zoom window (see image below).</a:t>
            </a:r>
          </a:p>
          <a:p>
            <a:pPr marL="342900" lvl="1" indent="-342900" algn="l">
              <a:spcBef>
                <a:spcPts val="0"/>
              </a:spcBef>
              <a:spcAft>
                <a:spcPts val="1200"/>
              </a:spcAft>
              <a:buFont typeface="Wingdings" panose="05000000000000000000" pitchFamily="2" charset="2"/>
              <a:buChar char="Ø"/>
            </a:pPr>
            <a:r>
              <a:rPr lang="en-US" sz="2000" dirty="0">
                <a:solidFill>
                  <a:schemeClr val="tx1"/>
                </a:solidFill>
                <a:latin typeface="Tw Cen MT" panose="020B0602020104020603" pitchFamily="34" charset="0"/>
              </a:rPr>
              <a:t>We will promote you to a panelist so you can ask your question.</a:t>
            </a:r>
          </a:p>
          <a:p>
            <a:pPr marL="342900" lvl="1" indent="-342900" algn="l">
              <a:spcBef>
                <a:spcPts val="0"/>
              </a:spcBef>
              <a:spcAft>
                <a:spcPts val="1200"/>
              </a:spcAft>
              <a:buFont typeface="Wingdings" panose="05000000000000000000" pitchFamily="2" charset="2"/>
              <a:buChar char="Ø"/>
            </a:pPr>
            <a:r>
              <a:rPr lang="en-US" sz="2000" dirty="0">
                <a:solidFill>
                  <a:schemeClr val="tx1"/>
                </a:solidFill>
                <a:latin typeface="Tw Cen MT" panose="020B0602020104020603" pitchFamily="34" charset="0"/>
              </a:rPr>
              <a:t>Questions will be answered in the order they are received.</a:t>
            </a:r>
          </a:p>
          <a:p>
            <a:pPr marL="342900" lvl="1" indent="-342900" algn="l">
              <a:spcBef>
                <a:spcPts val="0"/>
              </a:spcBef>
              <a:spcAft>
                <a:spcPts val="1200"/>
              </a:spcAft>
              <a:buFont typeface="Wingdings" panose="05000000000000000000" pitchFamily="2" charset="2"/>
              <a:buChar char="Ø"/>
            </a:pPr>
            <a:endParaRPr lang="en-US" sz="2400" dirty="0">
              <a:solidFill>
                <a:schemeClr val="tx1"/>
              </a:solidFill>
              <a:latin typeface="Tw Cen MT" panose="020B0602020104020603" pitchFamily="34" charset="0"/>
            </a:endParaRPr>
          </a:p>
          <a:p>
            <a:pPr marL="0" lvl="1" algn="l">
              <a:spcBef>
                <a:spcPts val="0"/>
              </a:spcBef>
              <a:spcAft>
                <a:spcPts val="1200"/>
              </a:spcAft>
            </a:pPr>
            <a:r>
              <a:rPr lang="en-US" sz="2400" b="1" dirty="0">
                <a:solidFill>
                  <a:schemeClr val="tx1"/>
                </a:solidFill>
                <a:latin typeface="Tw Cen MT" panose="020B0602020104020603" pitchFamily="34" charset="0"/>
              </a:rPr>
              <a:t>Post a Question in the Q&amp;A</a:t>
            </a:r>
          </a:p>
          <a:p>
            <a:pPr marL="342900" lvl="1" indent="-342900" algn="l">
              <a:spcBef>
                <a:spcPts val="0"/>
              </a:spcBef>
              <a:spcAft>
                <a:spcPts val="1200"/>
              </a:spcAft>
              <a:buFont typeface="Wingdings" panose="05000000000000000000" pitchFamily="2" charset="2"/>
              <a:buChar char="Ø"/>
            </a:pPr>
            <a:r>
              <a:rPr lang="en-US" sz="2000" dirty="0">
                <a:solidFill>
                  <a:schemeClr val="tx1"/>
                </a:solidFill>
                <a:latin typeface="Tw Cen MT" panose="020B0602020104020603" pitchFamily="34" charset="0"/>
              </a:rPr>
              <a:t>Click on the Q&amp;A Button and type your question into the text box.  We will answer it directly in the Q&amp;A or live.</a:t>
            </a:r>
          </a:p>
          <a:p>
            <a:pPr marL="342900" lvl="1" indent="-342900" algn="l">
              <a:spcBef>
                <a:spcPts val="0"/>
              </a:spcBef>
              <a:spcAft>
                <a:spcPts val="1200"/>
              </a:spcAft>
              <a:buFont typeface="Wingdings" panose="05000000000000000000" pitchFamily="2" charset="2"/>
              <a:buChar char="Ø"/>
            </a:pPr>
            <a:endParaRPr lang="en-US" sz="2000" dirty="0">
              <a:solidFill>
                <a:schemeClr val="tx1"/>
              </a:solidFill>
              <a:latin typeface="Tw Cen MT" panose="020B0602020104020603" pitchFamily="34" charset="0"/>
            </a:endParaRPr>
          </a:p>
        </p:txBody>
      </p:sp>
      <p:pic>
        <p:nvPicPr>
          <p:cNvPr id="11" name="Picture 2" descr="Screen Shot 2020 03 16 at 5.39.26 PM">
            <a:extLst>
              <a:ext uri="{FF2B5EF4-FFF2-40B4-BE49-F238E27FC236}">
                <a16:creationId xmlns:a16="http://schemas.microsoft.com/office/drawing/2014/main" id="{2646D7AC-6C65-4B17-8426-E07E15DAD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87" y="3756675"/>
            <a:ext cx="6667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C4BC62-F631-4F70-A92B-D138ED6AD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11" y="5676512"/>
            <a:ext cx="6629073" cy="353298"/>
          </a:xfrm>
          <a:prstGeom prst="rect">
            <a:avLst/>
          </a:prstGeom>
        </p:spPr>
      </p:pic>
    </p:spTree>
    <p:extLst>
      <p:ext uri="{BB962C8B-B14F-4D97-AF65-F5344CB8AC3E}">
        <p14:creationId xmlns:p14="http://schemas.microsoft.com/office/powerpoint/2010/main" val="296230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D89B7B2-D450-40F9-A3AE-58A417C7814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99E5D608-86CE-4446-9C74-ED498D7D6912}"/>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Agenda</a:t>
            </a:r>
          </a:p>
        </p:txBody>
      </p:sp>
      <p:cxnSp>
        <p:nvCxnSpPr>
          <p:cNvPr id="7" name="Straight Connector 6">
            <a:extLst>
              <a:ext uri="{FF2B5EF4-FFF2-40B4-BE49-F238E27FC236}">
                <a16:creationId xmlns:a16="http://schemas.microsoft.com/office/drawing/2014/main" id="{11A9B9CA-82F8-483E-9F1D-3EF00F08185C}"/>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A902015-D0B4-4647-BF3F-2811E3DB9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1" name="Subtitle 2">
            <a:extLst>
              <a:ext uri="{FF2B5EF4-FFF2-40B4-BE49-F238E27FC236}">
                <a16:creationId xmlns:a16="http://schemas.microsoft.com/office/drawing/2014/main" id="{D4353E4E-0210-4E53-9C33-4D7858C7E032}"/>
              </a:ext>
            </a:extLst>
          </p:cNvPr>
          <p:cNvSpPr txBox="1">
            <a:spLocks/>
          </p:cNvSpPr>
          <p:nvPr/>
        </p:nvSpPr>
        <p:spPr>
          <a:xfrm>
            <a:off x="512619" y="1107740"/>
            <a:ext cx="7664781" cy="60570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lvl="1" indent="-171450" algn="l">
              <a:spcBef>
                <a:spcPts val="0"/>
              </a:spcBef>
              <a:spcAft>
                <a:spcPts val="300"/>
              </a:spcAft>
              <a:buFont typeface="Arial" panose="020B0604020202020204" pitchFamily="34" charset="0"/>
              <a:buChar char="•"/>
            </a:pPr>
            <a:r>
              <a:rPr lang="en-US" sz="2400" b="1" dirty="0">
                <a:solidFill>
                  <a:schemeClr val="tx1"/>
                </a:solidFill>
                <a:latin typeface="Tw Cen MT" panose="020B0602020104020603" pitchFamily="34" charset="0"/>
              </a:rPr>
              <a:t>Welcome + Introduction</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Town Manager, MAPC, Advisory Committee</a:t>
            </a:r>
          </a:p>
          <a:p>
            <a:pPr marL="171450" lvl="1" indent="-171450" algn="l">
              <a:spcBef>
                <a:spcPts val="0"/>
              </a:spcBef>
              <a:spcAft>
                <a:spcPts val="300"/>
              </a:spcAft>
              <a:buFont typeface="Arial" panose="020B0604020202020204" pitchFamily="34" charset="0"/>
              <a:buChar char="•"/>
            </a:pPr>
            <a:r>
              <a:rPr lang="en-US" sz="2400" b="1" dirty="0">
                <a:solidFill>
                  <a:schemeClr val="tx1"/>
                </a:solidFill>
                <a:latin typeface="Tw Cen MT" panose="020B0602020104020603" pitchFamily="34" charset="0"/>
              </a:rPr>
              <a:t>Project Overview</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What is a Master Plan?</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How the Plan is organized</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Process + Timeline</a:t>
            </a:r>
          </a:p>
          <a:p>
            <a:pPr marL="171450" lvl="1" indent="-171450" algn="l">
              <a:lnSpc>
                <a:spcPct val="110000"/>
              </a:lnSpc>
              <a:spcBef>
                <a:spcPts val="0"/>
              </a:spcBef>
              <a:spcAft>
                <a:spcPts val="300"/>
              </a:spcAft>
              <a:buFont typeface="Arial" panose="020B0604020202020204" pitchFamily="34" charset="0"/>
              <a:buChar char="•"/>
            </a:pPr>
            <a:r>
              <a:rPr lang="en-US" sz="2400" b="1" dirty="0">
                <a:solidFill>
                  <a:schemeClr val="tx1"/>
                </a:solidFill>
                <a:latin typeface="Tw Cen MT" panose="020B0602020104020603" pitchFamily="34" charset="0"/>
              </a:rPr>
              <a:t>Community vision</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What is a “vision?”</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How is it formed?</a:t>
            </a:r>
          </a:p>
          <a:p>
            <a:pPr marL="171450" lvl="1" indent="-171450" algn="l">
              <a:lnSpc>
                <a:spcPct val="110000"/>
              </a:lnSpc>
              <a:spcBef>
                <a:spcPts val="0"/>
              </a:spcBef>
              <a:spcAft>
                <a:spcPts val="300"/>
              </a:spcAft>
              <a:buFont typeface="Arial" panose="020B0604020202020204" pitchFamily="34" charset="0"/>
              <a:buChar char="•"/>
            </a:pPr>
            <a:r>
              <a:rPr lang="en-US" sz="2400" b="1" dirty="0">
                <a:solidFill>
                  <a:schemeClr val="tx1"/>
                </a:solidFill>
                <a:latin typeface="Tw Cen MT" panose="020B0602020104020603" pitchFamily="34" charset="0"/>
              </a:rPr>
              <a:t>Setting the stage for the plan</a:t>
            </a:r>
          </a:p>
          <a:p>
            <a:pPr marL="628650" lvl="2" indent="-171450" algn="l">
              <a:lnSpc>
                <a:spcPct val="110000"/>
              </a:lnSpc>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Information organized by topic </a:t>
            </a:r>
          </a:p>
          <a:p>
            <a:pPr marL="171450" lvl="1" indent="-171450" algn="l">
              <a:spcBef>
                <a:spcPts val="0"/>
              </a:spcBef>
              <a:spcAft>
                <a:spcPts val="300"/>
              </a:spcAft>
              <a:buFont typeface="Arial" panose="020B0604020202020204" pitchFamily="34" charset="0"/>
              <a:buChar char="•"/>
            </a:pPr>
            <a:r>
              <a:rPr lang="en-US" sz="2400" b="1" dirty="0">
                <a:solidFill>
                  <a:schemeClr val="tx1"/>
                </a:solidFill>
                <a:latin typeface="Tw Cen MT" panose="020B0602020104020603" pitchFamily="34" charset="0"/>
              </a:rPr>
              <a:t>Help shape the plan</a:t>
            </a:r>
          </a:p>
          <a:p>
            <a:pPr marL="628650" lvl="2" indent="-171450" algn="l">
              <a:spcBef>
                <a:spcPts val="0"/>
              </a:spcBef>
              <a:spcAft>
                <a:spcPts val="300"/>
              </a:spcAft>
              <a:buFont typeface="Arial" panose="020B0604020202020204" pitchFamily="34" charset="0"/>
              <a:buChar char="•"/>
            </a:pPr>
            <a:r>
              <a:rPr lang="en-US" dirty="0">
                <a:solidFill>
                  <a:schemeClr val="tx1"/>
                </a:solidFill>
                <a:latin typeface="Tw Cen MT" panose="020B0602020104020603" pitchFamily="34" charset="0"/>
              </a:rPr>
              <a:t>Q+A; Virtual “Open House”</a:t>
            </a:r>
          </a:p>
        </p:txBody>
      </p:sp>
    </p:spTree>
    <p:extLst>
      <p:ext uri="{BB962C8B-B14F-4D97-AF65-F5344CB8AC3E}">
        <p14:creationId xmlns:p14="http://schemas.microsoft.com/office/powerpoint/2010/main" val="328369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E3CFE0D-E015-47FE-9A99-3ED1BB500937}"/>
              </a:ext>
            </a:extLst>
          </p:cNvPr>
          <p:cNvSpPr txBox="1">
            <a:spLocks/>
          </p:cNvSpPr>
          <p:nvPr/>
        </p:nvSpPr>
        <p:spPr>
          <a:xfrm>
            <a:off x="816763" y="1329861"/>
            <a:ext cx="7510473" cy="58945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Bef>
                <a:spcPts val="0"/>
              </a:spcBef>
              <a:spcAft>
                <a:spcPts val="2400"/>
              </a:spcAft>
            </a:pPr>
            <a:r>
              <a:rPr lang="en-US" sz="3200" dirty="0">
                <a:solidFill>
                  <a:schemeClr val="tx1"/>
                </a:solidFill>
                <a:latin typeface="Tw Cen MT" panose="020B0602020104020603" pitchFamily="34" charset="0"/>
              </a:rPr>
              <a:t> </a:t>
            </a:r>
          </a:p>
          <a:p>
            <a:pPr marL="171450" lvl="1" indent="-171450" algn="l">
              <a:spcBef>
                <a:spcPts val="0"/>
              </a:spcBef>
              <a:spcAft>
                <a:spcPts val="2400"/>
              </a:spcAft>
              <a:buFont typeface="Arial" panose="020B0604020202020204" pitchFamily="34" charset="0"/>
              <a:buChar char="•"/>
            </a:pPr>
            <a:r>
              <a:rPr lang="en-US" sz="3200" dirty="0">
                <a:solidFill>
                  <a:schemeClr val="tx1"/>
                </a:solidFill>
                <a:latin typeface="Tw Cen MT" panose="020B0602020104020603" pitchFamily="34" charset="0"/>
              </a:rPr>
              <a:t>To </a:t>
            </a:r>
            <a:r>
              <a:rPr lang="en-US" sz="3200" b="1" dirty="0">
                <a:solidFill>
                  <a:schemeClr val="tx1"/>
                </a:solidFill>
                <a:latin typeface="Tw Cen MT" panose="020B0602020104020603" pitchFamily="34" charset="0"/>
              </a:rPr>
              <a:t>welcome</a:t>
            </a:r>
            <a:r>
              <a:rPr lang="en-US" sz="3200" dirty="0">
                <a:solidFill>
                  <a:schemeClr val="tx1"/>
                </a:solidFill>
                <a:latin typeface="Tw Cen MT" panose="020B0602020104020603" pitchFamily="34" charset="0"/>
              </a:rPr>
              <a:t> you and </a:t>
            </a:r>
            <a:r>
              <a:rPr lang="en-US" sz="3200" b="1" dirty="0">
                <a:solidFill>
                  <a:schemeClr val="tx1"/>
                </a:solidFill>
                <a:latin typeface="Tw Cen MT" panose="020B0602020104020603" pitchFamily="34" charset="0"/>
              </a:rPr>
              <a:t>introduce</a:t>
            </a:r>
            <a:r>
              <a:rPr lang="en-US" sz="3200" dirty="0">
                <a:solidFill>
                  <a:schemeClr val="tx1"/>
                </a:solidFill>
                <a:latin typeface="Tw Cen MT" panose="020B0602020104020603" pitchFamily="34" charset="0"/>
              </a:rPr>
              <a:t> you to the town-wide master plan process</a:t>
            </a:r>
          </a:p>
          <a:p>
            <a:pPr marL="171450" lvl="1" indent="-171450" algn="l">
              <a:spcBef>
                <a:spcPts val="0"/>
              </a:spcBef>
              <a:spcAft>
                <a:spcPts val="2400"/>
              </a:spcAft>
              <a:buFont typeface="Arial" panose="020B0604020202020204" pitchFamily="34" charset="0"/>
              <a:buChar char="•"/>
            </a:pPr>
            <a:r>
              <a:rPr lang="en-US" sz="3200" dirty="0">
                <a:solidFill>
                  <a:schemeClr val="tx1"/>
                </a:solidFill>
                <a:latin typeface="Tw Cen MT" panose="020B0602020104020603" pitchFamily="34" charset="0"/>
              </a:rPr>
              <a:t> </a:t>
            </a:r>
            <a:r>
              <a:rPr lang="en-US" sz="3200" b="1" dirty="0">
                <a:solidFill>
                  <a:schemeClr val="tx1"/>
                </a:solidFill>
                <a:latin typeface="Tw Cen MT" panose="020B0602020104020603" pitchFamily="34" charset="0"/>
              </a:rPr>
              <a:t>Invite your feedback </a:t>
            </a:r>
            <a:r>
              <a:rPr lang="en-US" sz="3200" dirty="0">
                <a:solidFill>
                  <a:schemeClr val="tx1"/>
                </a:solidFill>
                <a:latin typeface="Tw Cen MT" panose="020B0602020104020603" pitchFamily="34" charset="0"/>
              </a:rPr>
              <a:t>on the initial crafting of a shared community vision</a:t>
            </a:r>
          </a:p>
          <a:p>
            <a:pPr marL="171450" lvl="1" indent="-171450" algn="l">
              <a:spcBef>
                <a:spcPts val="0"/>
              </a:spcBef>
              <a:spcAft>
                <a:spcPts val="2400"/>
              </a:spcAft>
              <a:buFont typeface="Arial" panose="020B0604020202020204" pitchFamily="34" charset="0"/>
              <a:buChar char="•"/>
            </a:pPr>
            <a:r>
              <a:rPr lang="en-US" sz="3200" dirty="0">
                <a:solidFill>
                  <a:schemeClr val="tx1"/>
                </a:solidFill>
                <a:latin typeface="Tw Cen MT" panose="020B0602020104020603" pitchFamily="34" charset="0"/>
              </a:rPr>
              <a:t> Share </a:t>
            </a:r>
            <a:r>
              <a:rPr lang="en-US" sz="3200" b="1" dirty="0">
                <a:solidFill>
                  <a:schemeClr val="tx1"/>
                </a:solidFill>
                <a:latin typeface="Tw Cen MT" panose="020B0602020104020603" pitchFamily="34" charset="0"/>
              </a:rPr>
              <a:t>information to stay engaged </a:t>
            </a:r>
            <a:r>
              <a:rPr lang="en-US" sz="3200" dirty="0">
                <a:solidFill>
                  <a:schemeClr val="tx1"/>
                </a:solidFill>
                <a:latin typeface="Tw Cen MT" panose="020B0602020104020603" pitchFamily="34" charset="0"/>
              </a:rPr>
              <a:t>with the Saugus United 2035 process</a:t>
            </a:r>
          </a:p>
          <a:p>
            <a:pPr marL="171450" lvl="1" indent="-171450" algn="l">
              <a:lnSpc>
                <a:spcPct val="150000"/>
              </a:lnSpc>
              <a:spcBef>
                <a:spcPts val="0"/>
              </a:spcBef>
              <a:spcAft>
                <a:spcPts val="1200"/>
              </a:spcAft>
              <a:buFont typeface="Arial" panose="020B0604020202020204" pitchFamily="34" charset="0"/>
              <a:buChar char="•"/>
            </a:pPr>
            <a:endParaRPr lang="en-US" sz="2200" b="1" dirty="0">
              <a:solidFill>
                <a:schemeClr val="tx1"/>
              </a:solidFill>
              <a:latin typeface="Tw Cen MT" panose="020B0602020104020603" pitchFamily="34" charset="0"/>
            </a:endParaRPr>
          </a:p>
          <a:p>
            <a:pPr marL="171450" lvl="1" indent="-171450" algn="l">
              <a:lnSpc>
                <a:spcPct val="150000"/>
              </a:lnSpc>
              <a:spcBef>
                <a:spcPts val="0"/>
              </a:spcBef>
              <a:buFont typeface="Arial" panose="020B0604020202020204" pitchFamily="34" charset="0"/>
              <a:buChar char="•"/>
            </a:pPr>
            <a:endParaRPr lang="en-US" sz="2000" b="1" dirty="0">
              <a:solidFill>
                <a:schemeClr val="accent1">
                  <a:lumMod val="50000"/>
                </a:schemeClr>
              </a:solidFill>
              <a:latin typeface="Tw Cen MT" panose="020B0602020104020603" pitchFamily="34" charset="0"/>
            </a:endParaRPr>
          </a:p>
        </p:txBody>
      </p:sp>
      <p:sp>
        <p:nvSpPr>
          <p:cNvPr id="10" name="Subtitle 2">
            <a:extLst>
              <a:ext uri="{FF2B5EF4-FFF2-40B4-BE49-F238E27FC236}">
                <a16:creationId xmlns:a16="http://schemas.microsoft.com/office/drawing/2014/main" id="{2A864AEC-04BF-4EE8-B1F9-54CE5EB7299B}"/>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15" name="Subtitle 2">
            <a:extLst>
              <a:ext uri="{FF2B5EF4-FFF2-40B4-BE49-F238E27FC236}">
                <a16:creationId xmlns:a16="http://schemas.microsoft.com/office/drawing/2014/main" id="{1FF02558-E4D3-46C1-8DC2-8D5EC91E148F}"/>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Welcome + Introduction</a:t>
            </a:r>
          </a:p>
        </p:txBody>
      </p:sp>
      <p:cxnSp>
        <p:nvCxnSpPr>
          <p:cNvPr id="16" name="Straight Connector 15">
            <a:extLst>
              <a:ext uri="{FF2B5EF4-FFF2-40B4-BE49-F238E27FC236}">
                <a16:creationId xmlns:a16="http://schemas.microsoft.com/office/drawing/2014/main" id="{169C162D-8E49-4A94-BCE9-5A8965BCADF2}"/>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F62E86-9E16-4BA6-8B5A-73FEF2DE23D1}"/>
              </a:ext>
            </a:extLst>
          </p:cNvPr>
          <p:cNvSpPr txBox="1"/>
          <p:nvPr/>
        </p:nvSpPr>
        <p:spPr>
          <a:xfrm>
            <a:off x="406731" y="1176178"/>
            <a:ext cx="8991600" cy="603948"/>
          </a:xfrm>
          <a:prstGeom prst="rect">
            <a:avLst/>
          </a:prstGeom>
          <a:noFill/>
        </p:spPr>
        <p:txBody>
          <a:bodyPr wrap="square">
            <a:spAutoFit/>
          </a:bodyPr>
          <a:lstStyle/>
          <a:p>
            <a:pPr marL="0" lvl="1" algn="l">
              <a:lnSpc>
                <a:spcPct val="110000"/>
              </a:lnSpc>
              <a:spcBef>
                <a:spcPts val="0"/>
              </a:spcBef>
              <a:spcAft>
                <a:spcPts val="1200"/>
              </a:spcAft>
            </a:pPr>
            <a:r>
              <a:rPr lang="en-US" sz="3200" b="1" dirty="0">
                <a:solidFill>
                  <a:schemeClr val="tx1"/>
                </a:solidFill>
                <a:latin typeface="Tw Cen MT" panose="020B0602020104020603" pitchFamily="34" charset="0"/>
              </a:rPr>
              <a:t>Purpose of Tonight’s Meeting</a:t>
            </a:r>
          </a:p>
        </p:txBody>
      </p:sp>
      <p:pic>
        <p:nvPicPr>
          <p:cNvPr id="3" name="Picture 2" descr="A close up of a sign&#10;&#10;Description automatically generated">
            <a:extLst>
              <a:ext uri="{FF2B5EF4-FFF2-40B4-BE49-F238E27FC236}">
                <a16:creationId xmlns:a16="http://schemas.microsoft.com/office/drawing/2014/main" id="{F70932BA-E478-4147-8711-97454272B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Tree>
    <p:extLst>
      <p:ext uri="{BB962C8B-B14F-4D97-AF65-F5344CB8AC3E}">
        <p14:creationId xmlns:p14="http://schemas.microsoft.com/office/powerpoint/2010/main" val="248721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D89B7B2-D450-40F9-A3AE-58A417C78145}"/>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6" name="Subtitle 2">
            <a:extLst>
              <a:ext uri="{FF2B5EF4-FFF2-40B4-BE49-F238E27FC236}">
                <a16:creationId xmlns:a16="http://schemas.microsoft.com/office/drawing/2014/main" id="{99E5D608-86CE-4446-9C74-ED498D7D6912}"/>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Welcome + Introduction</a:t>
            </a:r>
          </a:p>
        </p:txBody>
      </p:sp>
      <p:cxnSp>
        <p:nvCxnSpPr>
          <p:cNvPr id="7" name="Straight Connector 6">
            <a:extLst>
              <a:ext uri="{FF2B5EF4-FFF2-40B4-BE49-F238E27FC236}">
                <a16:creationId xmlns:a16="http://schemas.microsoft.com/office/drawing/2014/main" id="{11A9B9CA-82F8-483E-9F1D-3EF00F08185C}"/>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2" name="Subtitle 2">
            <a:extLst>
              <a:ext uri="{FF2B5EF4-FFF2-40B4-BE49-F238E27FC236}">
                <a16:creationId xmlns:a16="http://schemas.microsoft.com/office/drawing/2014/main" id="{C313A430-E29B-42E6-A442-8EBC4D3BB3E0}"/>
              </a:ext>
            </a:extLst>
          </p:cNvPr>
          <p:cNvSpPr txBox="1">
            <a:spLocks/>
          </p:cNvSpPr>
          <p:nvPr/>
        </p:nvSpPr>
        <p:spPr>
          <a:xfrm>
            <a:off x="69619" y="1632720"/>
            <a:ext cx="4159481" cy="56443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10000"/>
              </a:lnSpc>
              <a:spcBef>
                <a:spcPts val="0"/>
              </a:spcBef>
              <a:spcAft>
                <a:spcPts val="600"/>
              </a:spcAft>
            </a:pPr>
            <a:r>
              <a:rPr lang="en-US" sz="2000" b="1" dirty="0">
                <a:solidFill>
                  <a:schemeClr val="tx1"/>
                </a:solidFill>
                <a:latin typeface="Tw Cen MT" panose="020B0602020104020603" pitchFamily="34" charset="0"/>
              </a:rPr>
              <a:t>Scott Crabtree, </a:t>
            </a:r>
            <a:r>
              <a:rPr lang="en-US" sz="2000" dirty="0">
                <a:solidFill>
                  <a:schemeClr val="tx1"/>
                </a:solidFill>
                <a:latin typeface="Tw Cen MT" panose="020B0602020104020603" pitchFamily="34" charset="0"/>
              </a:rPr>
              <a:t>Town Manager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Chris Reilly, </a:t>
            </a:r>
            <a:r>
              <a:rPr lang="en-US" sz="2000" dirty="0">
                <a:solidFill>
                  <a:schemeClr val="tx1"/>
                </a:solidFill>
                <a:latin typeface="Tw Cen MT" panose="020B0602020104020603" pitchFamily="34" charset="0"/>
              </a:rPr>
              <a:t>Director of Planning + Economic Development</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Alexander Mello, </a:t>
            </a:r>
            <a:r>
              <a:rPr lang="en-US" sz="2000" dirty="0">
                <a:solidFill>
                  <a:schemeClr val="tx1"/>
                </a:solidFill>
                <a:latin typeface="Tw Cen MT" panose="020B0602020104020603" pitchFamily="34" charset="0"/>
              </a:rPr>
              <a:t>Senior Planner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Jeanette Meredith, </a:t>
            </a:r>
            <a:r>
              <a:rPr lang="en-US" sz="2000" dirty="0">
                <a:solidFill>
                  <a:schemeClr val="tx1"/>
                </a:solidFill>
                <a:latin typeface="Tw Cen MT" panose="020B0602020104020603" pitchFamily="34" charset="0"/>
              </a:rPr>
              <a:t>Admin. Aide</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Paul Rupp, </a:t>
            </a:r>
            <a:r>
              <a:rPr lang="en-US" sz="2000" dirty="0">
                <a:solidFill>
                  <a:schemeClr val="tx1"/>
                </a:solidFill>
                <a:latin typeface="Tw Cen MT" panose="020B0602020104020603" pitchFamily="34" charset="0"/>
              </a:rPr>
              <a:t>Planning Consultant</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Anthony </a:t>
            </a:r>
            <a:r>
              <a:rPr lang="en-US" sz="2000" b="1" dirty="0" err="1">
                <a:solidFill>
                  <a:schemeClr val="tx1"/>
                </a:solidFill>
                <a:latin typeface="Tw Cen MT" panose="020B0602020104020603" pitchFamily="34" charset="0"/>
              </a:rPr>
              <a:t>Cogliano</a:t>
            </a:r>
            <a:r>
              <a:rPr lang="en-US" sz="2000" b="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Selectmen Chair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Ben </a:t>
            </a:r>
            <a:r>
              <a:rPr lang="en-US" sz="2000" b="1" dirty="0" err="1">
                <a:solidFill>
                  <a:schemeClr val="tx1"/>
                </a:solidFill>
                <a:latin typeface="Tw Cen MT" panose="020B0602020104020603" pitchFamily="34" charset="0"/>
              </a:rPr>
              <a:t>Sturniolo</a:t>
            </a:r>
            <a:r>
              <a:rPr lang="en-US" sz="2000" b="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Board of Appeals Chair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Peter Rossetti, </a:t>
            </a:r>
            <a:r>
              <a:rPr lang="en-US" sz="2000" dirty="0">
                <a:solidFill>
                  <a:schemeClr val="tx1"/>
                </a:solidFill>
                <a:latin typeface="Tw Cen MT" panose="020B0602020104020603" pitchFamily="34" charset="0"/>
              </a:rPr>
              <a:t>Planning Board Chair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David </a:t>
            </a:r>
            <a:r>
              <a:rPr lang="en-US" sz="2000" b="1" dirty="0" err="1">
                <a:solidFill>
                  <a:schemeClr val="tx1"/>
                </a:solidFill>
                <a:latin typeface="Tw Cen MT" panose="020B0602020104020603" pitchFamily="34" charset="0"/>
              </a:rPr>
              <a:t>DeRuosi</a:t>
            </a:r>
            <a:r>
              <a:rPr lang="en-US" sz="2000" b="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Superintendent</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Joan Fowler, </a:t>
            </a:r>
            <a:r>
              <a:rPr lang="en-US" sz="2000" dirty="0" err="1">
                <a:solidFill>
                  <a:schemeClr val="tx1"/>
                </a:solidFill>
                <a:latin typeface="Tw Cen MT" panose="020B0602020104020603" pitchFamily="34" charset="0"/>
              </a:rPr>
              <a:t>Conserv</a:t>
            </a:r>
            <a:r>
              <a:rPr lang="en-US" sz="2000" dirty="0">
                <a:solidFill>
                  <a:schemeClr val="tx1"/>
                </a:solidFill>
                <a:latin typeface="Tw Cen MT" panose="020B0602020104020603" pitchFamily="34" charset="0"/>
              </a:rPr>
              <a:t>. Comm. Chair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John </a:t>
            </a:r>
            <a:r>
              <a:rPr lang="en-US" sz="2000" b="1" dirty="0" err="1">
                <a:solidFill>
                  <a:schemeClr val="tx1"/>
                </a:solidFill>
                <a:latin typeface="Tw Cen MT" panose="020B0602020104020603" pitchFamily="34" charset="0"/>
              </a:rPr>
              <a:t>Fralick</a:t>
            </a:r>
            <a:r>
              <a:rPr lang="en-US" sz="2000" dirty="0">
                <a:solidFill>
                  <a:schemeClr val="tx1"/>
                </a:solidFill>
                <a:latin typeface="Tw Cen MT" panose="020B0602020104020603" pitchFamily="34" charset="0"/>
              </a:rPr>
              <a:t>, Public Health Director</a:t>
            </a:r>
          </a:p>
          <a:p>
            <a:pPr marL="0" lvl="1" algn="l">
              <a:lnSpc>
                <a:spcPct val="110000"/>
              </a:lnSpc>
              <a:spcBef>
                <a:spcPts val="0"/>
              </a:spcBef>
              <a:spcAft>
                <a:spcPts val="600"/>
              </a:spcAft>
            </a:pPr>
            <a:endParaRPr lang="en-US" sz="2000" dirty="0">
              <a:solidFill>
                <a:schemeClr val="tx1"/>
              </a:solidFill>
              <a:latin typeface="Tw Cen MT" panose="020B0602020104020603" pitchFamily="34" charset="0"/>
            </a:endParaRPr>
          </a:p>
          <a:p>
            <a:pPr marL="0" lvl="1" algn="l">
              <a:lnSpc>
                <a:spcPct val="110000"/>
              </a:lnSpc>
              <a:spcBef>
                <a:spcPts val="0"/>
              </a:spcBef>
              <a:spcAft>
                <a:spcPts val="600"/>
              </a:spcAft>
            </a:pPr>
            <a:endParaRPr lang="en-US" sz="2000" dirty="0">
              <a:solidFill>
                <a:schemeClr val="tx1"/>
              </a:solidFill>
              <a:latin typeface="Tw Cen MT" panose="020B0602020104020603" pitchFamily="34" charset="0"/>
            </a:endParaRPr>
          </a:p>
        </p:txBody>
      </p:sp>
      <p:sp>
        <p:nvSpPr>
          <p:cNvPr id="10" name="Subtitle 2">
            <a:extLst>
              <a:ext uri="{FF2B5EF4-FFF2-40B4-BE49-F238E27FC236}">
                <a16:creationId xmlns:a16="http://schemas.microsoft.com/office/drawing/2014/main" id="{F3926F47-9A21-49BE-BFC6-5550220D588D}"/>
              </a:ext>
            </a:extLst>
          </p:cNvPr>
          <p:cNvSpPr txBox="1">
            <a:spLocks/>
          </p:cNvSpPr>
          <p:nvPr/>
        </p:nvSpPr>
        <p:spPr>
          <a:xfrm>
            <a:off x="4301800" y="1556520"/>
            <a:ext cx="5970235" cy="56443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10000"/>
              </a:lnSpc>
              <a:spcBef>
                <a:spcPts val="0"/>
              </a:spcBef>
              <a:spcAft>
                <a:spcPts val="600"/>
              </a:spcAft>
            </a:pPr>
            <a:r>
              <a:rPr lang="en-US" sz="2000" b="1" dirty="0">
                <a:solidFill>
                  <a:schemeClr val="tx1"/>
                </a:solidFill>
                <a:latin typeface="Tw Cen MT" panose="020B0602020104020603" pitchFamily="34" charset="0"/>
              </a:rPr>
              <a:t>Frank McKinnon, </a:t>
            </a:r>
            <a:r>
              <a:rPr lang="en-US" sz="2000" dirty="0">
                <a:solidFill>
                  <a:schemeClr val="tx1"/>
                </a:solidFill>
                <a:latin typeface="Tw Cen MT" panose="020B0602020104020603" pitchFamily="34" charset="0"/>
              </a:rPr>
              <a:t>Conservation Agent</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Laura Glynn, </a:t>
            </a:r>
            <a:r>
              <a:rPr lang="en-US" sz="2000" dirty="0">
                <a:solidFill>
                  <a:schemeClr val="tx1"/>
                </a:solidFill>
                <a:latin typeface="Tw Cen MT" panose="020B0602020104020603" pitchFamily="34" charset="0"/>
              </a:rPr>
              <a:t>Housing Authority, Director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Stephen Carlson, </a:t>
            </a:r>
            <a:r>
              <a:rPr lang="en-US" sz="2000" dirty="0">
                <a:solidFill>
                  <a:schemeClr val="tx1"/>
                </a:solidFill>
                <a:latin typeface="Tw Cen MT" panose="020B0602020104020603" pitchFamily="34" charset="0"/>
              </a:rPr>
              <a:t>Historical Commission Chair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Joanne Olsen, </a:t>
            </a:r>
            <a:r>
              <a:rPr lang="en-US" sz="2000" dirty="0">
                <a:solidFill>
                  <a:schemeClr val="tx1"/>
                </a:solidFill>
                <a:latin typeface="Tw Cen MT" panose="020B0602020104020603" pitchFamily="34" charset="0"/>
              </a:rPr>
              <a:t>Saugus Senior Center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Brendan </a:t>
            </a:r>
            <a:r>
              <a:rPr lang="en-US" sz="2000" b="1" dirty="0" err="1">
                <a:solidFill>
                  <a:schemeClr val="tx1"/>
                </a:solidFill>
                <a:latin typeface="Tw Cen MT" panose="020B0602020104020603" pitchFamily="34" charset="0"/>
              </a:rPr>
              <a:t>O'Regan</a:t>
            </a:r>
            <a:r>
              <a:rPr lang="en-US" sz="2000" b="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DPW Director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Michael Newbury, </a:t>
            </a:r>
            <a:r>
              <a:rPr lang="en-US" sz="2000" dirty="0">
                <a:solidFill>
                  <a:schemeClr val="tx1"/>
                </a:solidFill>
                <a:latin typeface="Tw Cen MT" panose="020B0602020104020603" pitchFamily="34" charset="0"/>
              </a:rPr>
              <a:t>Fire Chief</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Michael </a:t>
            </a:r>
            <a:r>
              <a:rPr lang="en-US" sz="2000" b="1" dirty="0" err="1">
                <a:solidFill>
                  <a:schemeClr val="tx1"/>
                </a:solidFill>
                <a:latin typeface="Tw Cen MT" panose="020B0602020104020603" pitchFamily="34" charset="0"/>
              </a:rPr>
              <a:t>Ricciardelli</a:t>
            </a:r>
            <a:r>
              <a:rPr lang="en-US" sz="2000" dirty="0">
                <a:solidFill>
                  <a:schemeClr val="tx1"/>
                </a:solidFill>
                <a:latin typeface="Tw Cen MT" panose="020B0602020104020603" pitchFamily="34" charset="0"/>
              </a:rPr>
              <a:t>, Police Chief</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Todd Baldwin, </a:t>
            </a:r>
            <a:r>
              <a:rPr lang="en-US" sz="2000" dirty="0">
                <a:solidFill>
                  <a:schemeClr val="tx1"/>
                </a:solidFill>
                <a:latin typeface="Tw Cen MT" panose="020B0602020104020603" pitchFamily="34" charset="0"/>
              </a:rPr>
              <a:t>Water/Sewer, Town Engineer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Gregory Nickolas, </a:t>
            </a:r>
            <a:r>
              <a:rPr lang="en-US" sz="2000" dirty="0">
                <a:solidFill>
                  <a:schemeClr val="tx1"/>
                </a:solidFill>
                <a:latin typeface="Tw Cen MT" panose="020B0602020104020603" pitchFamily="34" charset="0"/>
              </a:rPr>
              <a:t>Youth &amp; Recreation Dir.</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Alan </a:t>
            </a:r>
            <a:r>
              <a:rPr lang="en-US" sz="2000" b="1" dirty="0" err="1">
                <a:solidFill>
                  <a:schemeClr val="tx1"/>
                </a:solidFill>
                <a:latin typeface="Tw Cen MT" panose="020B0602020104020603" pitchFamily="34" charset="0"/>
              </a:rPr>
              <a:t>Thibeault</a:t>
            </a:r>
            <a:r>
              <a:rPr lang="en-US" sz="2000" b="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Library</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Mike Sullivan, </a:t>
            </a:r>
            <a:r>
              <a:rPr lang="en-US" sz="2000" dirty="0">
                <a:solidFill>
                  <a:schemeClr val="tx1"/>
                </a:solidFill>
                <a:latin typeface="Tw Cen MT" panose="020B0602020104020603" pitchFamily="34" charset="0"/>
              </a:rPr>
              <a:t>Cultural Council</a:t>
            </a:r>
          </a:p>
          <a:p>
            <a:pPr marL="0" lvl="1" algn="l">
              <a:lnSpc>
                <a:spcPct val="110000"/>
              </a:lnSpc>
              <a:spcBef>
                <a:spcPts val="0"/>
              </a:spcBef>
              <a:spcAft>
                <a:spcPts val="600"/>
              </a:spcAft>
            </a:pPr>
            <a:r>
              <a:rPr lang="en-US" sz="2000" b="1" dirty="0">
                <a:solidFill>
                  <a:schemeClr val="tx1"/>
                </a:solidFill>
                <a:latin typeface="Tw Cen MT" panose="020B0602020104020603" pitchFamily="34" charset="0"/>
              </a:rPr>
              <a:t>Denise Selden, </a:t>
            </a:r>
            <a:r>
              <a:rPr lang="en-US" sz="2000" dirty="0">
                <a:solidFill>
                  <a:schemeClr val="tx1"/>
                </a:solidFill>
                <a:latin typeface="Tw Cen MT" panose="020B0602020104020603" pitchFamily="34" charset="0"/>
              </a:rPr>
              <a:t>Chamber of Commerce</a:t>
            </a:r>
          </a:p>
          <a:p>
            <a:pPr marL="0" lvl="1" algn="l">
              <a:lnSpc>
                <a:spcPct val="110000"/>
              </a:lnSpc>
              <a:spcBef>
                <a:spcPts val="0"/>
              </a:spcBef>
              <a:spcAft>
                <a:spcPts val="600"/>
              </a:spcAft>
            </a:pPr>
            <a:endParaRPr lang="en-US" sz="2000" dirty="0">
              <a:solidFill>
                <a:schemeClr val="tx1"/>
              </a:solidFill>
              <a:latin typeface="Tw Cen MT" panose="020B0602020104020603" pitchFamily="34" charset="0"/>
            </a:endParaRPr>
          </a:p>
        </p:txBody>
      </p:sp>
      <p:sp>
        <p:nvSpPr>
          <p:cNvPr id="21" name="TextBox 20">
            <a:extLst>
              <a:ext uri="{FF2B5EF4-FFF2-40B4-BE49-F238E27FC236}">
                <a16:creationId xmlns:a16="http://schemas.microsoft.com/office/drawing/2014/main" id="{5E658B30-0A90-4BFC-A70A-BEBB13DA8558}"/>
              </a:ext>
            </a:extLst>
          </p:cNvPr>
          <p:cNvSpPr txBox="1"/>
          <p:nvPr/>
        </p:nvSpPr>
        <p:spPr>
          <a:xfrm>
            <a:off x="406731" y="1176178"/>
            <a:ext cx="8991600" cy="476028"/>
          </a:xfrm>
          <a:prstGeom prst="rect">
            <a:avLst/>
          </a:prstGeom>
          <a:noFill/>
        </p:spPr>
        <p:txBody>
          <a:bodyPr wrap="square">
            <a:spAutoFit/>
          </a:bodyPr>
          <a:lstStyle/>
          <a:p>
            <a:pPr marL="0" lvl="1" algn="l">
              <a:lnSpc>
                <a:spcPct val="110000"/>
              </a:lnSpc>
              <a:spcBef>
                <a:spcPts val="0"/>
              </a:spcBef>
              <a:spcAft>
                <a:spcPts val="1200"/>
              </a:spcAft>
            </a:pPr>
            <a:r>
              <a:rPr lang="en-US" sz="2400" b="1" dirty="0">
                <a:solidFill>
                  <a:schemeClr val="tx1"/>
                </a:solidFill>
                <a:latin typeface="Tw Cen MT" panose="020B0602020104020603" pitchFamily="34" charset="0"/>
              </a:rPr>
              <a:t>MASTER PLAN ADVISORY COMMITTEE</a:t>
            </a:r>
          </a:p>
        </p:txBody>
      </p:sp>
    </p:spTree>
    <p:extLst>
      <p:ext uri="{BB962C8B-B14F-4D97-AF65-F5344CB8AC3E}">
        <p14:creationId xmlns:p14="http://schemas.microsoft.com/office/powerpoint/2010/main" val="145758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DAA7395A-254E-498E-AE45-C86F47A16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2" name="Subtitle 2">
            <a:extLst>
              <a:ext uri="{FF2B5EF4-FFF2-40B4-BE49-F238E27FC236}">
                <a16:creationId xmlns:a16="http://schemas.microsoft.com/office/drawing/2014/main" id="{542D99F2-FD6E-445C-B465-344B76C8864B}"/>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13" name="Subtitle 2">
            <a:extLst>
              <a:ext uri="{FF2B5EF4-FFF2-40B4-BE49-F238E27FC236}">
                <a16:creationId xmlns:a16="http://schemas.microsoft.com/office/drawing/2014/main" id="{9B86A427-BAD5-4A38-8C01-043944317F40}"/>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Welcome + Introduction</a:t>
            </a:r>
          </a:p>
        </p:txBody>
      </p:sp>
      <p:cxnSp>
        <p:nvCxnSpPr>
          <p:cNvPr id="14" name="Straight Connector 13">
            <a:extLst>
              <a:ext uri="{FF2B5EF4-FFF2-40B4-BE49-F238E27FC236}">
                <a16:creationId xmlns:a16="http://schemas.microsoft.com/office/drawing/2014/main" id="{AE8CE832-4854-4BB2-9D96-E0C9B1760F38}"/>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070981-E112-4E6C-A896-8045F91C9065}"/>
              </a:ext>
            </a:extLst>
          </p:cNvPr>
          <p:cNvSpPr txBox="1"/>
          <p:nvPr/>
        </p:nvSpPr>
        <p:spPr>
          <a:xfrm>
            <a:off x="406731" y="1176178"/>
            <a:ext cx="8991600" cy="476028"/>
          </a:xfrm>
          <a:prstGeom prst="rect">
            <a:avLst/>
          </a:prstGeom>
          <a:noFill/>
        </p:spPr>
        <p:txBody>
          <a:bodyPr wrap="square">
            <a:spAutoFit/>
          </a:bodyPr>
          <a:lstStyle/>
          <a:p>
            <a:pPr marL="0" lvl="1" algn="l">
              <a:lnSpc>
                <a:spcPct val="110000"/>
              </a:lnSpc>
              <a:spcBef>
                <a:spcPts val="0"/>
              </a:spcBef>
              <a:spcAft>
                <a:spcPts val="1200"/>
              </a:spcAft>
            </a:pPr>
            <a:r>
              <a:rPr lang="en-US" sz="2400" b="1" dirty="0">
                <a:solidFill>
                  <a:schemeClr val="tx1"/>
                </a:solidFill>
                <a:latin typeface="Tw Cen MT" panose="020B0602020104020603" pitchFamily="34" charset="0"/>
              </a:rPr>
              <a:t>METROPOLITAN AREA PLANNING COUNCIL</a:t>
            </a:r>
          </a:p>
        </p:txBody>
      </p:sp>
      <p:pic>
        <p:nvPicPr>
          <p:cNvPr id="4" name="Picture 3" descr="A picture containing text, map&#10;&#10;Description automatically generated">
            <a:extLst>
              <a:ext uri="{FF2B5EF4-FFF2-40B4-BE49-F238E27FC236}">
                <a16:creationId xmlns:a16="http://schemas.microsoft.com/office/drawing/2014/main" id="{88F40C5E-3D8A-45F8-8F79-CE34F34C24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31" y="1719812"/>
            <a:ext cx="6552080" cy="5062971"/>
          </a:xfrm>
          <a:prstGeom prst="rect">
            <a:avLst/>
          </a:prstGeom>
        </p:spPr>
      </p:pic>
      <p:sp>
        <p:nvSpPr>
          <p:cNvPr id="5" name="Freeform: Shape 4">
            <a:extLst>
              <a:ext uri="{FF2B5EF4-FFF2-40B4-BE49-F238E27FC236}">
                <a16:creationId xmlns:a16="http://schemas.microsoft.com/office/drawing/2014/main" id="{FD0B17D6-7841-4806-8603-09A34B9E6A7E}"/>
              </a:ext>
            </a:extLst>
          </p:cNvPr>
          <p:cNvSpPr/>
          <p:nvPr/>
        </p:nvSpPr>
        <p:spPr>
          <a:xfrm>
            <a:off x="4286250" y="3362325"/>
            <a:ext cx="409575" cy="485775"/>
          </a:xfrm>
          <a:custGeom>
            <a:avLst/>
            <a:gdLst>
              <a:gd name="connsiteX0" fmla="*/ 0 w 409575"/>
              <a:gd name="connsiteY0" fmla="*/ 142875 h 485775"/>
              <a:gd name="connsiteX1" fmla="*/ 0 w 409575"/>
              <a:gd name="connsiteY1" fmla="*/ 142875 h 485775"/>
              <a:gd name="connsiteX2" fmla="*/ 76200 w 409575"/>
              <a:gd name="connsiteY2" fmla="*/ 47625 h 485775"/>
              <a:gd name="connsiteX3" fmla="*/ 76200 w 409575"/>
              <a:gd name="connsiteY3" fmla="*/ 47625 h 485775"/>
              <a:gd name="connsiteX4" fmla="*/ 76200 w 409575"/>
              <a:gd name="connsiteY4" fmla="*/ 0 h 485775"/>
              <a:gd name="connsiteX5" fmla="*/ 228600 w 409575"/>
              <a:gd name="connsiteY5" fmla="*/ 9525 h 485775"/>
              <a:gd name="connsiteX6" fmla="*/ 295275 w 409575"/>
              <a:gd name="connsiteY6" fmla="*/ 285750 h 485775"/>
              <a:gd name="connsiteX7" fmla="*/ 409575 w 409575"/>
              <a:gd name="connsiteY7" fmla="*/ 381000 h 485775"/>
              <a:gd name="connsiteX8" fmla="*/ 342900 w 409575"/>
              <a:gd name="connsiteY8" fmla="*/ 485775 h 485775"/>
              <a:gd name="connsiteX9" fmla="*/ 238125 w 409575"/>
              <a:gd name="connsiteY9" fmla="*/ 447675 h 485775"/>
              <a:gd name="connsiteX10" fmla="*/ 152400 w 409575"/>
              <a:gd name="connsiteY10" fmla="*/ 428625 h 485775"/>
              <a:gd name="connsiteX11" fmla="*/ 180975 w 409575"/>
              <a:gd name="connsiteY11" fmla="*/ 390525 h 485775"/>
              <a:gd name="connsiteX12" fmla="*/ 161925 w 409575"/>
              <a:gd name="connsiteY12" fmla="*/ 323850 h 485775"/>
              <a:gd name="connsiteX13" fmla="*/ 123825 w 409575"/>
              <a:gd name="connsiteY13" fmla="*/ 352425 h 485775"/>
              <a:gd name="connsiteX14" fmla="*/ 0 w 409575"/>
              <a:gd name="connsiteY14" fmla="*/ 1428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485775">
                <a:moveTo>
                  <a:pt x="0" y="142875"/>
                </a:moveTo>
                <a:lnTo>
                  <a:pt x="0" y="142875"/>
                </a:lnTo>
                <a:lnTo>
                  <a:pt x="76200" y="47625"/>
                </a:lnTo>
                <a:lnTo>
                  <a:pt x="76200" y="47625"/>
                </a:lnTo>
                <a:lnTo>
                  <a:pt x="76200" y="0"/>
                </a:lnTo>
                <a:lnTo>
                  <a:pt x="228600" y="9525"/>
                </a:lnTo>
                <a:lnTo>
                  <a:pt x="295275" y="285750"/>
                </a:lnTo>
                <a:lnTo>
                  <a:pt x="409575" y="381000"/>
                </a:lnTo>
                <a:lnTo>
                  <a:pt x="342900" y="485775"/>
                </a:lnTo>
                <a:lnTo>
                  <a:pt x="238125" y="447675"/>
                </a:lnTo>
                <a:lnTo>
                  <a:pt x="152400" y="428625"/>
                </a:lnTo>
                <a:lnTo>
                  <a:pt x="180975" y="390525"/>
                </a:lnTo>
                <a:lnTo>
                  <a:pt x="161925" y="323850"/>
                </a:lnTo>
                <a:lnTo>
                  <a:pt x="123825" y="352425"/>
                </a:lnTo>
                <a:lnTo>
                  <a:pt x="0" y="142875"/>
                </a:lnTo>
                <a:close/>
              </a:path>
            </a:pathLst>
          </a:custGeom>
          <a:noFill/>
          <a:ln w="38100">
            <a:solidFill>
              <a:srgbClr val="124C5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6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40A2C0-46CE-4FA3-A233-793D277D7EE5}"/>
              </a:ext>
            </a:extLst>
          </p:cNvPr>
          <p:cNvPicPr>
            <a:picLocks noChangeAspect="1"/>
          </p:cNvPicPr>
          <p:nvPr/>
        </p:nvPicPr>
        <p:blipFill rotWithShape="1">
          <a:blip r:embed="rId3"/>
          <a:srcRect l="2481" t="6762" r="4251" b="5603"/>
          <a:stretch/>
        </p:blipFill>
        <p:spPr>
          <a:xfrm>
            <a:off x="512619" y="4655593"/>
            <a:ext cx="2537467" cy="1107134"/>
          </a:xfrm>
          <a:prstGeom prst="rect">
            <a:avLst/>
          </a:prstGeom>
          <a:ln w="12700">
            <a:noFill/>
          </a:ln>
        </p:spPr>
      </p:pic>
      <p:grpSp>
        <p:nvGrpSpPr>
          <p:cNvPr id="15" name="Group 14">
            <a:extLst>
              <a:ext uri="{FF2B5EF4-FFF2-40B4-BE49-F238E27FC236}">
                <a16:creationId xmlns:a16="http://schemas.microsoft.com/office/drawing/2014/main" id="{679680F2-564E-4751-A22C-57B126209C92}"/>
              </a:ext>
            </a:extLst>
          </p:cNvPr>
          <p:cNvGrpSpPr/>
          <p:nvPr/>
        </p:nvGrpSpPr>
        <p:grpSpPr>
          <a:xfrm>
            <a:off x="6414279" y="3143016"/>
            <a:ext cx="1956885" cy="1580560"/>
            <a:chOff x="4775365" y="1080960"/>
            <a:chExt cx="2802284" cy="2263382"/>
          </a:xfrm>
        </p:grpSpPr>
        <p:pic>
          <p:nvPicPr>
            <p:cNvPr id="5" name="Picture 4">
              <a:extLst>
                <a:ext uri="{FF2B5EF4-FFF2-40B4-BE49-F238E27FC236}">
                  <a16:creationId xmlns:a16="http://schemas.microsoft.com/office/drawing/2014/main" id="{E7A7BA92-9CB0-4DC2-B4DA-0AB2F0E2F330}"/>
                </a:ext>
              </a:extLst>
            </p:cNvPr>
            <p:cNvPicPr>
              <a:picLocks noChangeAspect="1"/>
            </p:cNvPicPr>
            <p:nvPr/>
          </p:nvPicPr>
          <p:blipFill>
            <a:blip r:embed="rId4"/>
            <a:stretch>
              <a:fillRect/>
            </a:stretch>
          </p:blipFill>
          <p:spPr>
            <a:xfrm>
              <a:off x="5002305" y="1080960"/>
              <a:ext cx="2575344" cy="2263382"/>
            </a:xfrm>
            <a:prstGeom prst="rect">
              <a:avLst/>
            </a:prstGeom>
          </p:spPr>
        </p:pic>
        <p:sp>
          <p:nvSpPr>
            <p:cNvPr id="14" name="Rectangle 13">
              <a:extLst>
                <a:ext uri="{FF2B5EF4-FFF2-40B4-BE49-F238E27FC236}">
                  <a16:creationId xmlns:a16="http://schemas.microsoft.com/office/drawing/2014/main" id="{692A2B73-463E-4AD7-99E4-D15C4285C16E}"/>
                </a:ext>
              </a:extLst>
            </p:cNvPr>
            <p:cNvSpPr/>
            <p:nvPr/>
          </p:nvSpPr>
          <p:spPr>
            <a:xfrm>
              <a:off x="4775365" y="1275243"/>
              <a:ext cx="433129" cy="32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106D9170-2571-404D-AF13-88E757BCD89E}"/>
              </a:ext>
            </a:extLst>
          </p:cNvPr>
          <p:cNvPicPr>
            <a:picLocks noChangeAspect="1"/>
          </p:cNvPicPr>
          <p:nvPr/>
        </p:nvPicPr>
        <p:blipFill rotWithShape="1">
          <a:blip r:embed="rId5"/>
          <a:srcRect t="5066" b="6464"/>
          <a:stretch/>
        </p:blipFill>
        <p:spPr>
          <a:xfrm>
            <a:off x="3227427" y="5701911"/>
            <a:ext cx="3732539" cy="685221"/>
          </a:xfrm>
          <a:prstGeom prst="rect">
            <a:avLst/>
          </a:prstGeom>
          <a:ln w="12700">
            <a:noFill/>
          </a:ln>
        </p:spPr>
      </p:pic>
      <p:pic>
        <p:nvPicPr>
          <p:cNvPr id="13" name="Picture 12">
            <a:extLst>
              <a:ext uri="{FF2B5EF4-FFF2-40B4-BE49-F238E27FC236}">
                <a16:creationId xmlns:a16="http://schemas.microsoft.com/office/drawing/2014/main" id="{FB439E52-8A5D-4486-B76F-4F5C07B1E8AC}"/>
              </a:ext>
            </a:extLst>
          </p:cNvPr>
          <p:cNvPicPr>
            <a:picLocks noChangeAspect="1"/>
          </p:cNvPicPr>
          <p:nvPr/>
        </p:nvPicPr>
        <p:blipFill>
          <a:blip r:embed="rId6"/>
          <a:stretch>
            <a:fillRect/>
          </a:stretch>
        </p:blipFill>
        <p:spPr>
          <a:xfrm>
            <a:off x="3871594" y="4627159"/>
            <a:ext cx="2542685" cy="685155"/>
          </a:xfrm>
          <a:prstGeom prst="rect">
            <a:avLst/>
          </a:prstGeom>
        </p:spPr>
      </p:pic>
      <p:pic>
        <p:nvPicPr>
          <p:cNvPr id="3" name="Picture 2" descr="A picture containing boat, food, mirror, game&#10;&#10;Description automatically generated">
            <a:extLst>
              <a:ext uri="{FF2B5EF4-FFF2-40B4-BE49-F238E27FC236}">
                <a16:creationId xmlns:a16="http://schemas.microsoft.com/office/drawing/2014/main" id="{965CB503-A4EE-4878-A9E3-E6D5741932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31" y="3199139"/>
            <a:ext cx="2429044" cy="1009789"/>
          </a:xfrm>
          <a:prstGeom prst="rect">
            <a:avLst/>
          </a:prstGeom>
        </p:spPr>
      </p:pic>
      <p:pic>
        <p:nvPicPr>
          <p:cNvPr id="4" name="Picture 3">
            <a:extLst>
              <a:ext uri="{FF2B5EF4-FFF2-40B4-BE49-F238E27FC236}">
                <a16:creationId xmlns:a16="http://schemas.microsoft.com/office/drawing/2014/main" id="{DE4A0C0D-BA55-4256-A380-05CAFC380DEB}"/>
              </a:ext>
            </a:extLst>
          </p:cNvPr>
          <p:cNvPicPr>
            <a:picLocks noChangeAspect="1"/>
          </p:cNvPicPr>
          <p:nvPr/>
        </p:nvPicPr>
        <p:blipFill>
          <a:blip r:embed="rId8"/>
          <a:stretch>
            <a:fillRect/>
          </a:stretch>
        </p:blipFill>
        <p:spPr>
          <a:xfrm>
            <a:off x="512619" y="1935015"/>
            <a:ext cx="2429044" cy="748481"/>
          </a:xfrm>
          <a:prstGeom prst="rect">
            <a:avLst/>
          </a:prstGeom>
        </p:spPr>
      </p:pic>
      <p:pic>
        <p:nvPicPr>
          <p:cNvPr id="2" name="Picture 1">
            <a:extLst>
              <a:ext uri="{FF2B5EF4-FFF2-40B4-BE49-F238E27FC236}">
                <a16:creationId xmlns:a16="http://schemas.microsoft.com/office/drawing/2014/main" id="{D4271142-0B40-438C-AE7E-0B78914FD13A}"/>
              </a:ext>
            </a:extLst>
          </p:cNvPr>
          <p:cNvPicPr>
            <a:picLocks noChangeAspect="1"/>
          </p:cNvPicPr>
          <p:nvPr/>
        </p:nvPicPr>
        <p:blipFill>
          <a:blip r:embed="rId9"/>
          <a:stretch>
            <a:fillRect/>
          </a:stretch>
        </p:blipFill>
        <p:spPr>
          <a:xfrm>
            <a:off x="7196521" y="5047439"/>
            <a:ext cx="1720958" cy="1580560"/>
          </a:xfrm>
          <a:prstGeom prst="rect">
            <a:avLst/>
          </a:prstGeom>
        </p:spPr>
      </p:pic>
      <p:sp>
        <p:nvSpPr>
          <p:cNvPr id="18" name="Subtitle 2">
            <a:extLst>
              <a:ext uri="{FF2B5EF4-FFF2-40B4-BE49-F238E27FC236}">
                <a16:creationId xmlns:a16="http://schemas.microsoft.com/office/drawing/2014/main" id="{E6B96957-3A48-415F-B201-C6D32079D13E}"/>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19" name="Subtitle 2">
            <a:extLst>
              <a:ext uri="{FF2B5EF4-FFF2-40B4-BE49-F238E27FC236}">
                <a16:creationId xmlns:a16="http://schemas.microsoft.com/office/drawing/2014/main" id="{464FACE8-D2B4-40F0-80DA-F7D8B8806B49}"/>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Welcome + Introduction</a:t>
            </a:r>
          </a:p>
        </p:txBody>
      </p:sp>
      <p:cxnSp>
        <p:nvCxnSpPr>
          <p:cNvPr id="20" name="Straight Connector 19">
            <a:extLst>
              <a:ext uri="{FF2B5EF4-FFF2-40B4-BE49-F238E27FC236}">
                <a16:creationId xmlns:a16="http://schemas.microsoft.com/office/drawing/2014/main" id="{C44C9010-D910-4786-8D4B-778D271CA9A3}"/>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B34832B-B48A-4EA6-9355-904BC158872D}"/>
              </a:ext>
            </a:extLst>
          </p:cNvPr>
          <p:cNvSpPr txBox="1"/>
          <p:nvPr/>
        </p:nvSpPr>
        <p:spPr>
          <a:xfrm>
            <a:off x="406731" y="1176178"/>
            <a:ext cx="8991600" cy="539956"/>
          </a:xfrm>
          <a:prstGeom prst="rect">
            <a:avLst/>
          </a:prstGeom>
          <a:noFill/>
        </p:spPr>
        <p:txBody>
          <a:bodyPr wrap="square">
            <a:spAutoFit/>
          </a:bodyPr>
          <a:lstStyle/>
          <a:p>
            <a:pPr marL="0" lvl="1" algn="l">
              <a:lnSpc>
                <a:spcPct val="110000"/>
              </a:lnSpc>
              <a:spcBef>
                <a:spcPts val="0"/>
              </a:spcBef>
              <a:spcAft>
                <a:spcPts val="1200"/>
              </a:spcAft>
            </a:pPr>
            <a:r>
              <a:rPr lang="en-US" sz="2800" b="1" dirty="0">
                <a:solidFill>
                  <a:schemeClr val="tx1"/>
                </a:solidFill>
                <a:latin typeface="Tw Cen MT" panose="020B0602020104020603" pitchFamily="34" charset="0"/>
              </a:rPr>
              <a:t>Recent MAPC Master Plan Experience</a:t>
            </a:r>
          </a:p>
        </p:txBody>
      </p:sp>
      <p:pic>
        <p:nvPicPr>
          <p:cNvPr id="6" name="Picture 5" descr="A picture containing drawing, food&#10;&#10;Description automatically generated">
            <a:extLst>
              <a:ext uri="{FF2B5EF4-FFF2-40B4-BE49-F238E27FC236}">
                <a16:creationId xmlns:a16="http://schemas.microsoft.com/office/drawing/2014/main" id="{77F81A4B-C12A-4490-98C6-C94708FFE1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7114" y="1927896"/>
            <a:ext cx="3245688" cy="939430"/>
          </a:xfrm>
          <a:prstGeom prst="rect">
            <a:avLst/>
          </a:prstGeom>
        </p:spPr>
      </p:pic>
      <p:pic>
        <p:nvPicPr>
          <p:cNvPr id="1026" name="Picture 2" descr="Next Stop Revere - City of Revere, Massachusetts">
            <a:extLst>
              <a:ext uri="{FF2B5EF4-FFF2-40B4-BE49-F238E27FC236}">
                <a16:creationId xmlns:a16="http://schemas.microsoft.com/office/drawing/2014/main" id="{E4D0CEBD-A9B8-4F6E-BC48-2927B1E773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3061" y="1704434"/>
            <a:ext cx="28575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61A0B5-0997-4B70-9AAD-1D1CBAADFA5E}"/>
              </a:ext>
            </a:extLst>
          </p:cNvPr>
          <p:cNvPicPr>
            <a:picLocks noChangeAspect="1"/>
          </p:cNvPicPr>
          <p:nvPr/>
        </p:nvPicPr>
        <p:blipFill>
          <a:blip r:embed="rId12"/>
          <a:stretch>
            <a:fillRect/>
          </a:stretch>
        </p:blipFill>
        <p:spPr>
          <a:xfrm>
            <a:off x="3086041" y="3512515"/>
            <a:ext cx="3363601" cy="818405"/>
          </a:xfrm>
          <a:prstGeom prst="rect">
            <a:avLst/>
          </a:prstGeom>
        </p:spPr>
      </p:pic>
    </p:spTree>
    <p:extLst>
      <p:ext uri="{BB962C8B-B14F-4D97-AF65-F5344CB8AC3E}">
        <p14:creationId xmlns:p14="http://schemas.microsoft.com/office/powerpoint/2010/main" val="18196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75A2342-EAA9-49EA-8DEA-FF963D2F38A9}"/>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4D6FD5B2-2013-4034-B6CC-C1E2FE0724A3}"/>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Project Overview</a:t>
            </a:r>
          </a:p>
        </p:txBody>
      </p:sp>
      <p:cxnSp>
        <p:nvCxnSpPr>
          <p:cNvPr id="6" name="Straight Connector 5">
            <a:extLst>
              <a:ext uri="{FF2B5EF4-FFF2-40B4-BE49-F238E27FC236}">
                <a16:creationId xmlns:a16="http://schemas.microsoft.com/office/drawing/2014/main" id="{E251A65C-E2CA-46F1-974F-67597485D828}"/>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D8EA828F-C40F-4882-88E0-800375C62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0" name="TextBox 9">
            <a:extLst>
              <a:ext uri="{FF2B5EF4-FFF2-40B4-BE49-F238E27FC236}">
                <a16:creationId xmlns:a16="http://schemas.microsoft.com/office/drawing/2014/main" id="{4F6C28B8-464C-4E75-87F8-9E574964D418}"/>
              </a:ext>
            </a:extLst>
          </p:cNvPr>
          <p:cNvSpPr txBox="1"/>
          <p:nvPr/>
        </p:nvSpPr>
        <p:spPr>
          <a:xfrm>
            <a:off x="406731" y="1176178"/>
            <a:ext cx="8991600" cy="603948"/>
          </a:xfrm>
          <a:prstGeom prst="rect">
            <a:avLst/>
          </a:prstGeom>
          <a:noFill/>
        </p:spPr>
        <p:txBody>
          <a:bodyPr wrap="square">
            <a:spAutoFit/>
          </a:bodyPr>
          <a:lstStyle/>
          <a:p>
            <a:pPr marL="0" lvl="1" algn="l">
              <a:lnSpc>
                <a:spcPct val="110000"/>
              </a:lnSpc>
              <a:spcBef>
                <a:spcPts val="0"/>
              </a:spcBef>
              <a:spcAft>
                <a:spcPts val="1200"/>
              </a:spcAft>
            </a:pPr>
            <a:r>
              <a:rPr lang="en-US" sz="3200" b="1" dirty="0">
                <a:latin typeface="Tw Cen MT" panose="020B0602020104020603" pitchFamily="34" charset="0"/>
              </a:rPr>
              <a:t>What is a Master Plan?</a:t>
            </a:r>
            <a:endParaRPr lang="en-US" sz="3200" b="1" dirty="0">
              <a:solidFill>
                <a:schemeClr val="tx1"/>
              </a:solidFill>
              <a:latin typeface="Tw Cen MT" panose="020B0602020104020603" pitchFamily="34" charset="0"/>
            </a:endParaRPr>
          </a:p>
        </p:txBody>
      </p:sp>
      <p:sp>
        <p:nvSpPr>
          <p:cNvPr id="12" name="Subtitle 2">
            <a:extLst>
              <a:ext uri="{FF2B5EF4-FFF2-40B4-BE49-F238E27FC236}">
                <a16:creationId xmlns:a16="http://schemas.microsoft.com/office/drawing/2014/main" id="{F76BA55D-CF43-4B5E-94AE-E3510AD7A632}"/>
              </a:ext>
            </a:extLst>
          </p:cNvPr>
          <p:cNvSpPr txBox="1">
            <a:spLocks/>
          </p:cNvSpPr>
          <p:nvPr/>
        </p:nvSpPr>
        <p:spPr>
          <a:xfrm>
            <a:off x="512619" y="1788470"/>
            <a:ext cx="8364262" cy="46225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Tw Cen MT" panose="020B0602020104020603" pitchFamily="34" charset="0"/>
              </a:rPr>
              <a:t>It’s an opportunity to envision your future</a:t>
            </a:r>
          </a:p>
          <a:p>
            <a:pPr marL="914400" lvl="1" indent="-457200" algn="l">
              <a:buFont typeface="Arial" panose="020B0604020202020204" pitchFamily="34" charset="0"/>
              <a:buChar char="•"/>
            </a:pPr>
            <a:r>
              <a:rPr lang="en-US" b="0" i="1" dirty="0">
                <a:solidFill>
                  <a:schemeClr val="tx1">
                    <a:lumMod val="65000"/>
                    <a:lumOff val="35000"/>
                  </a:schemeClr>
                </a:solidFill>
                <a:latin typeface="Tw Cen MT" panose="020B0602020104020603" pitchFamily="34" charset="0"/>
              </a:rPr>
              <a:t>What do we want our town to be in 15 years? </a:t>
            </a:r>
          </a:p>
          <a:p>
            <a:pPr lvl="1" algn="l">
              <a:buFont typeface="Wingdings" panose="05000000000000000000" pitchFamily="2" charset="2"/>
              <a:buChar char="§"/>
            </a:pPr>
            <a:endParaRPr lang="en-US" sz="1000" i="1" dirty="0">
              <a:solidFill>
                <a:schemeClr val="tx1"/>
              </a:solidFill>
              <a:latin typeface="Tw Cen MT" panose="020B0602020104020603" pitchFamily="34" charset="0"/>
            </a:endParaRPr>
          </a:p>
          <a:p>
            <a:pPr algn="l"/>
            <a:r>
              <a:rPr lang="en-US" dirty="0">
                <a:solidFill>
                  <a:schemeClr val="tx1"/>
                </a:solidFill>
                <a:latin typeface="Tw Cen MT" panose="020B0602020104020603" pitchFamily="34" charset="0"/>
              </a:rPr>
              <a:t>It’s a process to set town-wide priorities</a:t>
            </a:r>
          </a:p>
          <a:p>
            <a:pPr marL="914400" lvl="1" indent="-457200" algn="l">
              <a:buFont typeface="Arial" panose="020B0604020202020204" pitchFamily="34" charset="0"/>
              <a:buChar char="•"/>
            </a:pPr>
            <a:r>
              <a:rPr lang="en-US" b="0" i="1" dirty="0">
                <a:solidFill>
                  <a:schemeClr val="tx1">
                    <a:lumMod val="65000"/>
                    <a:lumOff val="35000"/>
                  </a:schemeClr>
                </a:solidFill>
                <a:latin typeface="Tw Cen MT" panose="020B0602020104020603" pitchFamily="34" charset="0"/>
              </a:rPr>
              <a:t>What do we need to do to get there?</a:t>
            </a:r>
          </a:p>
          <a:p>
            <a:pPr lvl="2" algn="l">
              <a:buFont typeface="Wingdings" panose="05000000000000000000" pitchFamily="2" charset="2"/>
              <a:buChar char="§"/>
            </a:pPr>
            <a:endParaRPr lang="en-US" sz="1000" i="1" dirty="0">
              <a:solidFill>
                <a:schemeClr val="tx1"/>
              </a:solidFill>
              <a:latin typeface="Tw Cen MT" panose="020B0602020104020603" pitchFamily="34" charset="0"/>
            </a:endParaRPr>
          </a:p>
          <a:p>
            <a:pPr algn="l"/>
            <a:r>
              <a:rPr lang="en-US" dirty="0">
                <a:solidFill>
                  <a:schemeClr val="tx1"/>
                </a:solidFill>
                <a:latin typeface="Tw Cen MT" panose="020B0602020104020603" pitchFamily="34" charset="0"/>
              </a:rPr>
              <a:t>It’s an action strategy to achieve positive change</a:t>
            </a:r>
          </a:p>
          <a:p>
            <a:pPr marL="914400" lvl="1" indent="-457200" algn="l">
              <a:buFont typeface="Arial" panose="020B0604020202020204" pitchFamily="34" charset="0"/>
              <a:buChar char="•"/>
            </a:pPr>
            <a:r>
              <a:rPr lang="en-US" b="0" i="1" dirty="0">
                <a:solidFill>
                  <a:schemeClr val="tx1">
                    <a:lumMod val="65000"/>
                    <a:lumOff val="35000"/>
                  </a:schemeClr>
                </a:solidFill>
                <a:latin typeface="Tw Cen MT" panose="020B0602020104020603" pitchFamily="34" charset="0"/>
              </a:rPr>
              <a:t>How do we get started? What is next?</a:t>
            </a:r>
          </a:p>
        </p:txBody>
      </p:sp>
    </p:spTree>
    <p:extLst>
      <p:ext uri="{BB962C8B-B14F-4D97-AF65-F5344CB8AC3E}">
        <p14:creationId xmlns:p14="http://schemas.microsoft.com/office/powerpoint/2010/main" val="374542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75A2342-EAA9-49EA-8DEA-FF963D2F38A9}"/>
              </a:ext>
            </a:extLst>
          </p:cNvPr>
          <p:cNvSpPr txBox="1">
            <a:spLocks/>
          </p:cNvSpPr>
          <p:nvPr/>
        </p:nvSpPr>
        <p:spPr>
          <a:xfrm>
            <a:off x="406731" y="230001"/>
            <a:ext cx="8737269" cy="406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rgbClr val="02494D"/>
                </a:solidFill>
                <a:latin typeface="Tw Cen MT" panose="020B0602020104020603" pitchFamily="34" charset="0"/>
              </a:rPr>
              <a:t>Saugus United: Connecting Our Past | Defining Our Future</a:t>
            </a:r>
            <a:endParaRPr lang="en-US" sz="1600" b="1" dirty="0">
              <a:solidFill>
                <a:srgbClr val="02494D"/>
              </a:solidFill>
              <a:latin typeface="Tw Cen MT" panose="020B0602020104020603" pitchFamily="34" charset="0"/>
            </a:endParaRPr>
          </a:p>
        </p:txBody>
      </p:sp>
      <p:sp>
        <p:nvSpPr>
          <p:cNvPr id="5" name="Subtitle 2">
            <a:extLst>
              <a:ext uri="{FF2B5EF4-FFF2-40B4-BE49-F238E27FC236}">
                <a16:creationId xmlns:a16="http://schemas.microsoft.com/office/drawing/2014/main" id="{4D6FD5B2-2013-4034-B6CC-C1E2FE0724A3}"/>
              </a:ext>
            </a:extLst>
          </p:cNvPr>
          <p:cNvSpPr txBox="1">
            <a:spLocks/>
          </p:cNvSpPr>
          <p:nvPr/>
        </p:nvSpPr>
        <p:spPr>
          <a:xfrm>
            <a:off x="406731" y="530504"/>
            <a:ext cx="8737269" cy="57723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rgbClr val="02494D"/>
                </a:solidFill>
                <a:latin typeface="Tw Cen MT" panose="020B0602020104020603" pitchFamily="34" charset="0"/>
              </a:rPr>
              <a:t>Project Overview</a:t>
            </a:r>
          </a:p>
        </p:txBody>
      </p:sp>
      <p:cxnSp>
        <p:nvCxnSpPr>
          <p:cNvPr id="6" name="Straight Connector 5">
            <a:extLst>
              <a:ext uri="{FF2B5EF4-FFF2-40B4-BE49-F238E27FC236}">
                <a16:creationId xmlns:a16="http://schemas.microsoft.com/office/drawing/2014/main" id="{E251A65C-E2CA-46F1-974F-67597485D828}"/>
              </a:ext>
            </a:extLst>
          </p:cNvPr>
          <p:cNvCxnSpPr/>
          <p:nvPr/>
        </p:nvCxnSpPr>
        <p:spPr>
          <a:xfrm>
            <a:off x="512619" y="1071339"/>
            <a:ext cx="8118762" cy="0"/>
          </a:xfrm>
          <a:prstGeom prst="line">
            <a:avLst/>
          </a:prstGeom>
          <a:ln w="50800">
            <a:solidFill>
              <a:srgbClr val="02494D"/>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D8EA828F-C40F-4882-88E0-800375C62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75" y="5853161"/>
            <a:ext cx="1229606" cy="929622"/>
          </a:xfrm>
          <a:prstGeom prst="rect">
            <a:avLst/>
          </a:prstGeom>
        </p:spPr>
      </p:pic>
      <p:sp>
        <p:nvSpPr>
          <p:cNvPr id="10" name="TextBox 9">
            <a:extLst>
              <a:ext uri="{FF2B5EF4-FFF2-40B4-BE49-F238E27FC236}">
                <a16:creationId xmlns:a16="http://schemas.microsoft.com/office/drawing/2014/main" id="{4F6C28B8-464C-4E75-87F8-9E574964D418}"/>
              </a:ext>
            </a:extLst>
          </p:cNvPr>
          <p:cNvSpPr txBox="1"/>
          <p:nvPr/>
        </p:nvSpPr>
        <p:spPr>
          <a:xfrm>
            <a:off x="406731" y="1176178"/>
            <a:ext cx="8991600" cy="603948"/>
          </a:xfrm>
          <a:prstGeom prst="rect">
            <a:avLst/>
          </a:prstGeom>
          <a:noFill/>
        </p:spPr>
        <p:txBody>
          <a:bodyPr wrap="square">
            <a:spAutoFit/>
          </a:bodyPr>
          <a:lstStyle/>
          <a:p>
            <a:pPr marL="0" lvl="1" algn="l">
              <a:lnSpc>
                <a:spcPct val="110000"/>
              </a:lnSpc>
              <a:spcBef>
                <a:spcPts val="0"/>
              </a:spcBef>
              <a:spcAft>
                <a:spcPts val="1200"/>
              </a:spcAft>
            </a:pPr>
            <a:r>
              <a:rPr lang="en-US" sz="3200" b="1" dirty="0">
                <a:latin typeface="Tw Cen MT" panose="020B0602020104020603" pitchFamily="34" charset="0"/>
              </a:rPr>
              <a:t>A Master Plan helps communities:</a:t>
            </a:r>
            <a:endParaRPr lang="en-US" sz="3200" b="1" dirty="0">
              <a:solidFill>
                <a:schemeClr val="tx1"/>
              </a:solidFill>
              <a:latin typeface="Tw Cen MT" panose="020B0602020104020603" pitchFamily="34" charset="0"/>
            </a:endParaRPr>
          </a:p>
        </p:txBody>
      </p:sp>
      <p:sp>
        <p:nvSpPr>
          <p:cNvPr id="12" name="Subtitle 2">
            <a:extLst>
              <a:ext uri="{FF2B5EF4-FFF2-40B4-BE49-F238E27FC236}">
                <a16:creationId xmlns:a16="http://schemas.microsoft.com/office/drawing/2014/main" id="{F76BA55D-CF43-4B5E-94AE-E3510AD7A632}"/>
              </a:ext>
            </a:extLst>
          </p:cNvPr>
          <p:cNvSpPr txBox="1">
            <a:spLocks/>
          </p:cNvSpPr>
          <p:nvPr/>
        </p:nvSpPr>
        <p:spPr>
          <a:xfrm>
            <a:off x="512619" y="1788470"/>
            <a:ext cx="7778521" cy="4622526"/>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Manage growth and change</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Provide for orderly and predictable development</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Protect environmental resources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Set priorities for developing and maintaining infrastructure and public facilities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Strengthen local identity</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Create a framework for future policy decisions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Promote open, democratic planning</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Provide guidance to land-owners, developers, and permitting authorities</a:t>
            </a:r>
          </a:p>
        </p:txBody>
      </p:sp>
    </p:spTree>
    <p:extLst>
      <p:ext uri="{BB962C8B-B14F-4D97-AF65-F5344CB8AC3E}">
        <p14:creationId xmlns:p14="http://schemas.microsoft.com/office/powerpoint/2010/main" val="201165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39611</TotalTime>
  <Words>3126</Words>
  <Application>Microsoft Office PowerPoint</Application>
  <PresentationFormat>On-screen Show (4:3)</PresentationFormat>
  <Paragraphs>342</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Tw Cen MT</vt:lpstr>
      <vt:lpstr>Wingdings</vt:lpstr>
      <vt:lpstr>Office Theme</vt:lpstr>
      <vt:lpstr>Virtual Visioning Workshop September 15,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Metropolitan Area Planning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Rockwell</dc:title>
  <dc:creator>jzove</dc:creator>
  <cp:lastModifiedBy>Christine Moreschi</cp:lastModifiedBy>
  <cp:revision>1079</cp:revision>
  <cp:lastPrinted>2020-01-27T16:55:15Z</cp:lastPrinted>
  <dcterms:created xsi:type="dcterms:W3CDTF">2020-04-03T17:33:54Z</dcterms:created>
  <dcterms:modified xsi:type="dcterms:W3CDTF">2020-09-18T16:20:19Z</dcterms:modified>
</cp:coreProperties>
</file>