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321" r:id="rId3"/>
    <p:sldId id="286" r:id="rId4"/>
    <p:sldId id="322" r:id="rId5"/>
    <p:sldId id="323" r:id="rId6"/>
    <p:sldId id="299" r:id="rId7"/>
    <p:sldId id="308" r:id="rId8"/>
    <p:sldId id="309" r:id="rId9"/>
    <p:sldId id="310" r:id="rId10"/>
    <p:sldId id="303" r:id="rId11"/>
    <p:sldId id="311" r:id="rId12"/>
    <p:sldId id="312" r:id="rId13"/>
    <p:sldId id="317" r:id="rId14"/>
  </p:sldIdLst>
  <p:sldSz cx="9144000" cy="5143500" type="screen16x9"/>
  <p:notesSz cx="9601200" cy="15087600"/>
  <p:defaultTextStyle>
    <a:defPPr>
      <a:defRPr lang="en-US"/>
    </a:defPPr>
    <a:lvl1pPr marL="0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88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976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464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952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440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928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416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904" algn="l" defTabSz="9509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9">
          <p15:clr>
            <a:srgbClr val="A4A3A4"/>
          </p15:clr>
        </p15:guide>
        <p15:guide id="2" orient="horz" pos="180">
          <p15:clr>
            <a:srgbClr val="A4A3A4"/>
          </p15:clr>
        </p15:guide>
        <p15:guide id="3" orient="horz" pos="2892">
          <p15:clr>
            <a:srgbClr val="A4A3A4"/>
          </p15:clr>
        </p15:guide>
        <p15:guide id="4" orient="horz" pos="1616">
          <p15:clr>
            <a:srgbClr val="A4A3A4"/>
          </p15:clr>
        </p15:guide>
        <p15:guide id="5" orient="horz" pos="2836">
          <p15:clr>
            <a:srgbClr val="A4A3A4"/>
          </p15:clr>
        </p15:guide>
        <p15:guide id="6" pos="2873">
          <p15:clr>
            <a:srgbClr val="A4A3A4"/>
          </p15:clr>
        </p15:guide>
        <p15:guide id="7" pos="720">
          <p15:clr>
            <a:srgbClr val="A4A3A4"/>
          </p15:clr>
        </p15:guide>
        <p15:guide id="8" pos="216" userDrawn="1">
          <p15:clr>
            <a:srgbClr val="A4A3A4"/>
          </p15:clr>
        </p15:guide>
        <p15:guide id="9" pos="156">
          <p15:clr>
            <a:srgbClr val="A4A3A4"/>
          </p15:clr>
        </p15:guide>
        <p15:guide id="10" pos="5351">
          <p15:clr>
            <a:srgbClr val="A4A3A4"/>
          </p15:clr>
        </p15:guide>
        <p15:guide id="11" orient="horz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C71"/>
    <a:srgbClr val="FFCF01"/>
    <a:srgbClr val="FFFFFF"/>
    <a:srgbClr val="7F7F7F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6" autoAdjust="0"/>
  </p:normalViewPr>
  <p:slideViewPr>
    <p:cSldViewPr snapToGrid="0" showGuides="1">
      <p:cViewPr>
        <p:scale>
          <a:sx n="102" d="100"/>
          <a:sy n="102" d="100"/>
        </p:scale>
        <p:origin x="-456" y="-54"/>
      </p:cViewPr>
      <p:guideLst>
        <p:guide orient="horz" pos="1789"/>
        <p:guide orient="horz" pos="180"/>
        <p:guide orient="horz" pos="2892"/>
        <p:guide orient="horz" pos="1616"/>
        <p:guide orient="horz" pos="2836"/>
        <p:guide orient="horz" pos="756"/>
        <p:guide pos="2873"/>
        <p:guide pos="720"/>
        <p:guide pos="216"/>
        <p:guide pos="156"/>
        <p:guide pos="53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60936" cy="755879"/>
          </a:xfrm>
          <a:prstGeom prst="rect">
            <a:avLst/>
          </a:prstGeom>
        </p:spPr>
        <p:txBody>
          <a:bodyPr vert="horz" lIns="127428" tIns="63714" rIns="127428" bIns="63714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3" y="0"/>
            <a:ext cx="4160936" cy="755879"/>
          </a:xfrm>
          <a:prstGeom prst="rect">
            <a:avLst/>
          </a:prstGeom>
        </p:spPr>
        <p:txBody>
          <a:bodyPr vert="horz" lIns="127428" tIns="63714" rIns="127428" bIns="63714" rtlCol="0"/>
          <a:lstStyle>
            <a:lvl1pPr algn="r">
              <a:defRPr sz="1800"/>
            </a:lvl1pPr>
          </a:lstStyle>
          <a:p>
            <a:fld id="{D9B6DFE3-618B-4325-8C59-1A034B2365D7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428" tIns="63714" rIns="127428" bIns="63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9" y="7261908"/>
            <a:ext cx="7680127" cy="5939744"/>
          </a:xfrm>
          <a:prstGeom prst="rect">
            <a:avLst/>
          </a:prstGeom>
        </p:spPr>
        <p:txBody>
          <a:bodyPr vert="horz" lIns="127428" tIns="63714" rIns="127428" bIns="63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4331724"/>
            <a:ext cx="4160936" cy="755876"/>
          </a:xfrm>
          <a:prstGeom prst="rect">
            <a:avLst/>
          </a:prstGeom>
        </p:spPr>
        <p:txBody>
          <a:bodyPr vert="horz" lIns="127428" tIns="63714" rIns="127428" bIns="63714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3" y="14331724"/>
            <a:ext cx="4160936" cy="755876"/>
          </a:xfrm>
          <a:prstGeom prst="rect">
            <a:avLst/>
          </a:prstGeom>
        </p:spPr>
        <p:txBody>
          <a:bodyPr vert="horz" lIns="127428" tIns="63714" rIns="127428" bIns="63714" rtlCol="0" anchor="b"/>
          <a:lstStyle>
            <a:lvl1pPr algn="r">
              <a:defRPr sz="1800"/>
            </a:lvl1pPr>
          </a:lstStyle>
          <a:p>
            <a:fld id="{F38E5324-67A7-4BA9-8578-A2131BEDC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86963" y="2268538"/>
            <a:ext cx="4370073" cy="571500"/>
            <a:chOff x="2276784" y="285750"/>
            <a:chExt cx="4370073" cy="571500"/>
          </a:xfrm>
        </p:grpSpPr>
        <p:pic>
          <p:nvPicPr>
            <p:cNvPr id="7" name="Picture 6" descr="7404 on transparen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276784" y="285750"/>
              <a:ext cx="530483" cy="571500"/>
            </a:xfrm>
            <a:prstGeom prst="rect">
              <a:avLst/>
            </a:prstGeom>
          </p:spPr>
        </p:pic>
        <p:pic>
          <p:nvPicPr>
            <p:cNvPr id="8" name="Picture 7" descr="black on transparent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050209" y="470536"/>
              <a:ext cx="3596648" cy="20193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75488" indent="0">
              <a:buNone/>
              <a:defRPr sz="1200"/>
            </a:lvl2pPr>
            <a:lvl3pPr marL="950976" indent="0">
              <a:buNone/>
              <a:defRPr sz="1000"/>
            </a:lvl3pPr>
            <a:lvl4pPr marL="1426464" indent="0">
              <a:buNone/>
              <a:defRPr sz="900"/>
            </a:lvl4pPr>
            <a:lvl5pPr marL="1901952" indent="0">
              <a:buNone/>
              <a:defRPr sz="900"/>
            </a:lvl5pPr>
            <a:lvl6pPr marL="2377440" indent="0">
              <a:buNone/>
              <a:defRPr sz="900"/>
            </a:lvl6pPr>
            <a:lvl7pPr marL="2852928" indent="0">
              <a:buNone/>
              <a:defRPr sz="900"/>
            </a:lvl7pPr>
            <a:lvl8pPr marL="3328416" indent="0">
              <a:buNone/>
              <a:defRPr sz="900"/>
            </a:lvl8pPr>
            <a:lvl9pPr marL="38039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300"/>
            </a:lvl1pPr>
            <a:lvl2pPr marL="475488" indent="0">
              <a:buNone/>
              <a:defRPr sz="2900"/>
            </a:lvl2pPr>
            <a:lvl3pPr marL="950976" indent="0">
              <a:buNone/>
              <a:defRPr sz="2500"/>
            </a:lvl3pPr>
            <a:lvl4pPr marL="1426464" indent="0">
              <a:buNone/>
              <a:defRPr sz="2100"/>
            </a:lvl4pPr>
            <a:lvl5pPr marL="1901952" indent="0">
              <a:buNone/>
              <a:defRPr sz="2100"/>
            </a:lvl5pPr>
            <a:lvl6pPr marL="2377440" indent="0">
              <a:buNone/>
              <a:defRPr sz="2100"/>
            </a:lvl6pPr>
            <a:lvl7pPr marL="2852928" indent="0">
              <a:buNone/>
              <a:defRPr sz="2100"/>
            </a:lvl7pPr>
            <a:lvl8pPr marL="3328416" indent="0">
              <a:buNone/>
              <a:defRPr sz="2100"/>
            </a:lvl8pPr>
            <a:lvl9pPr marL="3803904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75488" indent="0">
              <a:buNone/>
              <a:defRPr sz="1200"/>
            </a:lvl2pPr>
            <a:lvl3pPr marL="950976" indent="0">
              <a:buNone/>
              <a:defRPr sz="1000"/>
            </a:lvl3pPr>
            <a:lvl4pPr marL="1426464" indent="0">
              <a:buNone/>
              <a:defRPr sz="900"/>
            </a:lvl4pPr>
            <a:lvl5pPr marL="1901952" indent="0">
              <a:buNone/>
              <a:defRPr sz="900"/>
            </a:lvl5pPr>
            <a:lvl6pPr marL="2377440" indent="0">
              <a:buNone/>
              <a:defRPr sz="900"/>
            </a:lvl6pPr>
            <a:lvl7pPr marL="2852928" indent="0">
              <a:buNone/>
              <a:defRPr sz="900"/>
            </a:lvl7pPr>
            <a:lvl8pPr marL="3328416" indent="0">
              <a:buNone/>
              <a:defRPr sz="900"/>
            </a:lvl8pPr>
            <a:lvl9pPr marL="38039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404 on 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767" y="2074818"/>
            <a:ext cx="911483" cy="981959"/>
          </a:xfrm>
          <a:prstGeom prst="rect">
            <a:avLst/>
          </a:prstGeom>
        </p:spPr>
      </p:pic>
      <p:pic>
        <p:nvPicPr>
          <p:cNvPr id="8" name="Picture 7" descr="black on 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2672" y="2392317"/>
            <a:ext cx="6179808" cy="346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404 on 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6847" y="4670472"/>
            <a:ext cx="343544" cy="37010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42163" y="4591050"/>
            <a:ext cx="85068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404 on 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6847" y="4670472"/>
            <a:ext cx="343544" cy="370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6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01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7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52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28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03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88" indent="0">
              <a:buNone/>
              <a:defRPr sz="2100" b="1"/>
            </a:lvl2pPr>
            <a:lvl3pPr marL="950976" indent="0">
              <a:buNone/>
              <a:defRPr sz="1900" b="1"/>
            </a:lvl3pPr>
            <a:lvl4pPr marL="1426464" indent="0">
              <a:buNone/>
              <a:defRPr sz="1700" b="1"/>
            </a:lvl4pPr>
            <a:lvl5pPr marL="1901952" indent="0">
              <a:buNone/>
              <a:defRPr sz="1700" b="1"/>
            </a:lvl5pPr>
            <a:lvl6pPr marL="2377440" indent="0">
              <a:buNone/>
              <a:defRPr sz="1700" b="1"/>
            </a:lvl6pPr>
            <a:lvl7pPr marL="2852928" indent="0">
              <a:buNone/>
              <a:defRPr sz="1700" b="1"/>
            </a:lvl7pPr>
            <a:lvl8pPr marL="3328416" indent="0">
              <a:buNone/>
              <a:defRPr sz="1700" b="1"/>
            </a:lvl8pPr>
            <a:lvl9pPr marL="380390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88" indent="0">
              <a:buNone/>
              <a:defRPr sz="2100" b="1"/>
            </a:lvl2pPr>
            <a:lvl3pPr marL="950976" indent="0">
              <a:buNone/>
              <a:defRPr sz="1900" b="1"/>
            </a:lvl3pPr>
            <a:lvl4pPr marL="1426464" indent="0">
              <a:buNone/>
              <a:defRPr sz="1700" b="1"/>
            </a:lvl4pPr>
            <a:lvl5pPr marL="1901952" indent="0">
              <a:buNone/>
              <a:defRPr sz="1700" b="1"/>
            </a:lvl5pPr>
            <a:lvl6pPr marL="2377440" indent="0">
              <a:buNone/>
              <a:defRPr sz="1700" b="1"/>
            </a:lvl6pPr>
            <a:lvl7pPr marL="2852928" indent="0">
              <a:buNone/>
              <a:defRPr sz="1700" b="1"/>
            </a:lvl7pPr>
            <a:lvl8pPr marL="3328416" indent="0">
              <a:buNone/>
              <a:defRPr sz="1700" b="1"/>
            </a:lvl8pPr>
            <a:lvl9pPr marL="380390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5098" tIns="47549" rIns="95098" bIns="475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5098" tIns="47549" rIns="95098" bIns="47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5098" tIns="47549" rIns="95098" bIns="475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704C-66E3-4FBE-8EBF-D723FBA50F0C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5098" tIns="47549" rIns="95098" bIns="475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5098" tIns="47549" rIns="95098" bIns="475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8A1C-9191-43E7-BA3B-288E5D979E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5097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616" indent="-356616" algn="l" defTabSz="95097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2668" indent="-297180" algn="l" defTabSz="95097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37744" algn="l" defTabSz="95097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08" indent="-237744" algn="l" defTabSz="95097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indent="-237744" algn="l" defTabSz="95097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184" indent="-237744" algn="l" defTabSz="950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672" indent="-237744" algn="l" defTabSz="950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60" indent="-237744" algn="l" defTabSz="950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648" indent="-237744" algn="l" defTabSz="9509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76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952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440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416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904" algn="l" defTabSz="9509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33034" y="4508459"/>
            <a:ext cx="3021401" cy="395126"/>
            <a:chOff x="2276784" y="285750"/>
            <a:chExt cx="4370073" cy="571500"/>
          </a:xfrm>
        </p:grpSpPr>
        <p:pic>
          <p:nvPicPr>
            <p:cNvPr id="3" name="Picture 2" descr="7404 on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784" y="285750"/>
              <a:ext cx="530483" cy="571500"/>
            </a:xfrm>
            <a:prstGeom prst="rect">
              <a:avLst/>
            </a:prstGeom>
          </p:spPr>
        </p:pic>
        <p:pic>
          <p:nvPicPr>
            <p:cNvPr id="4" name="Picture 3" descr="black on transparen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0209" y="470536"/>
              <a:ext cx="3596648" cy="20193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23648" y="929228"/>
            <a:ext cx="7702062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Scott Crabtree-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Town Manager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David DeRuosi –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Superintendent of Schools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Michael Hashem-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High School Principal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Jeannie Meredith –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School Committee Chairperson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Kevin Nigro,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OPM-</a:t>
            </a: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PMA Project Manager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Joseph DeSantis, </a:t>
            </a:r>
            <a:r>
              <a:rPr lang="en-US" sz="1400" b="1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OPM – PMA Assistant Project Manager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Lori Cowles</a:t>
            </a:r>
            <a:r>
              <a:rPr lang="en-US" sz="1400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, AIA LEED AP—HMFH Project Director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Tina Stanislaski, </a:t>
            </a:r>
            <a:r>
              <a:rPr lang="en-US" sz="1400" dirty="0">
                <a:solidFill>
                  <a:schemeClr val="bg1"/>
                </a:solidFill>
                <a:latin typeface="Akkurat Std Light" panose="020B0404020101020102" pitchFamily="34" charset="0"/>
                <a:cs typeface="Akkurat Std Light" panose="020B0404020101020102" pitchFamily="34" charset="0"/>
              </a:rPr>
              <a:t>AIA LEED AP—HMFH Project 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648" y="353880"/>
            <a:ext cx="7587963" cy="552459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Saugus New Middle High School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23648" y="881566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190036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Fourth Floor Plan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558599"/>
            <a:ext cx="8592046" cy="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5" y="4728951"/>
            <a:ext cx="1404046" cy="327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4982" r="2797" b="9876"/>
          <a:stretch/>
        </p:blipFill>
        <p:spPr>
          <a:xfrm>
            <a:off x="2238194" y="927161"/>
            <a:ext cx="6432841" cy="41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5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272622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Massing Studies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41185"/>
            <a:ext cx="8592046" cy="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82" y="1041682"/>
            <a:ext cx="7307317" cy="40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272622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Exterior Perspectives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41185"/>
            <a:ext cx="8592046" cy="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86" y="2475186"/>
            <a:ext cx="4770170" cy="266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61"/>
            <a:ext cx="4354486" cy="2435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629" y="3421677"/>
            <a:ext cx="2087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High School South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594" y="2167409"/>
            <a:ext cx="315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Pierce Memorial Drive Entrance View</a:t>
            </a:r>
          </a:p>
        </p:txBody>
      </p:sp>
    </p:spTree>
    <p:extLst>
      <p:ext uri="{BB962C8B-B14F-4D97-AF65-F5344CB8AC3E}">
        <p14:creationId xmlns:p14="http://schemas.microsoft.com/office/powerpoint/2010/main" val="129810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272622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Exterior Perspectives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41185"/>
            <a:ext cx="8592046" cy="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" y="1009747"/>
            <a:ext cx="4469523" cy="2500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32" y="2514600"/>
            <a:ext cx="4674167" cy="2614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511" y="3476835"/>
            <a:ext cx="196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Highland Avenue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8071" y="2150312"/>
            <a:ext cx="1217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Route 1 View</a:t>
            </a:r>
          </a:p>
        </p:txBody>
      </p:sp>
    </p:spTree>
    <p:extLst>
      <p:ext uri="{BB962C8B-B14F-4D97-AF65-F5344CB8AC3E}">
        <p14:creationId xmlns:p14="http://schemas.microsoft.com/office/powerpoint/2010/main" val="24091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899" y="1414018"/>
            <a:ext cx="770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5" y="288257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Project Update</a:t>
            </a: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/>
            </a:r>
            <a:b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</a:b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Master Plan/District Structure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>
            <a:off x="551955" y="645459"/>
            <a:ext cx="8592046" cy="11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" y="1044799"/>
            <a:ext cx="2999650" cy="388190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39130" y="1044798"/>
            <a:ext cx="3732055" cy="388190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4800" b="1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Current District Structure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1 Pre-school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4 Elementary Schools K-5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1 Middle School 6-8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1 High School 9-12</a:t>
            </a:r>
          </a:p>
          <a:p>
            <a:pPr>
              <a:lnSpc>
                <a:spcPct val="170000"/>
              </a:lnSpc>
              <a:buNone/>
            </a:pPr>
            <a:endParaRPr lang="en-US" sz="4800" b="1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4800" b="1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Future District Structure 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1 Lower Elementary PK- 2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	Veterans Memorial School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1 Upper Elementary 3-5 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	Belmonte School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1 Middle/High School 6-12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1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899" y="1414018"/>
            <a:ext cx="770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endParaRPr lang="en-US" sz="2000" dirty="0">
              <a:latin typeface="Calibr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5" y="256204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rgbClr val="696C7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District Structure/Educational </a:t>
            </a: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Plan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24767"/>
            <a:ext cx="8592046" cy="20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1955" y="1014022"/>
            <a:ext cx="7707142" cy="41620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4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Key Points:</a:t>
            </a:r>
          </a:p>
          <a:p>
            <a:pPr marL="0" indent="0">
              <a:buNone/>
            </a:pPr>
            <a:endParaRPr lang="en-US" sz="48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Educational Equity for all schools-Performing Art Spaces, Art Classrooms, Science Labs, Libraries, Cafeterias, Gymnasiums, Special Education support space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Support the development and build the capacity for small learning communities in our schools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Align and strengthen current curriculum being delivered in the district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Strengthen vertical teaming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Design learning spaces that support student centered learning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Move from lecture based instruction model to student interactive model with project-based, hands-on learning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Support an inclusionary approach to special education</a:t>
            </a:r>
          </a:p>
          <a:p>
            <a:pPr>
              <a:lnSpc>
                <a:spcPct val="170000"/>
              </a:lnSpc>
            </a:pPr>
            <a:r>
              <a:rPr lang="en-US" sz="48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Allow for special needs students to be placed and move with cohorts of their peers</a:t>
            </a:r>
          </a:p>
          <a:p>
            <a:pPr>
              <a:lnSpc>
                <a:spcPct val="170000"/>
              </a:lnSpc>
            </a:pPr>
            <a:endParaRPr lang="en-US" sz="3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endParaRPr lang="en-US" sz="29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8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899" y="1414018"/>
            <a:ext cx="770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5" y="272622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Project Update</a:t>
            </a: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/>
            </a:r>
            <a:b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</a:b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Site selection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41185"/>
            <a:ext cx="8592046" cy="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1955" y="1071302"/>
            <a:ext cx="2881470" cy="3881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Golf Course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Not owned by town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Wetlands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Species of Conservation concern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Not buildable property</a:t>
            </a:r>
          </a:p>
          <a:p>
            <a:pPr marL="0" indent="0">
              <a:buNone/>
            </a:pPr>
            <a:endParaRPr lang="en-US" sz="11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pPr marL="0" indent="0">
              <a:buNone/>
            </a:pPr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Curley Property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Ledge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Wetlands 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Species of Conservation concern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Not buildable</a:t>
            </a:r>
          </a:p>
          <a:p>
            <a:pPr marL="0" indent="0">
              <a:buNone/>
            </a:pPr>
            <a:endParaRPr lang="en-US" sz="11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  <a:p>
            <a:pPr marL="0" indent="0">
              <a:buNone/>
            </a:pPr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Current Saugus High School Site- </a:t>
            </a:r>
            <a:r>
              <a:rPr lang="en-US" sz="1100" b="1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Preferred Site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Town owned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Suitable size</a:t>
            </a:r>
          </a:p>
          <a:p>
            <a:r>
              <a:rPr lang="en-US" sz="1100" dirty="0">
                <a:latin typeface="Akkurat Std Light" panose="020B0404020101020102" pitchFamily="34" charset="0"/>
                <a:cs typeface="Akkurat Std Light" panose="020B0404020101020102" pitchFamily="34" charset="0"/>
              </a:rPr>
              <a:t>Buildable property</a:t>
            </a:r>
          </a:p>
          <a:p>
            <a:pPr>
              <a:buNone/>
            </a:pPr>
            <a:endParaRPr lang="en-US" sz="11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kurat Std Light" panose="020B0404020101020102" pitchFamily="34" charset="0"/>
              <a:ea typeface="+mn-ea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86" y="1308454"/>
            <a:ext cx="5548843" cy="31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1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256204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Project Update</a:t>
            </a: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/>
            </a:r>
            <a:b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</a:b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Options Studied during FS- Middle High School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24767"/>
            <a:ext cx="8592046" cy="20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kurat Std Light" panose="020B0404020101020102" pitchFamily="34" charset="0"/>
              <a:ea typeface="+mn-ea"/>
              <a:cs typeface="Akkurat Std Light" panose="020B0404020101020102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1" y="1615228"/>
            <a:ext cx="3866919" cy="2272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529" y="1695680"/>
            <a:ext cx="3850599" cy="2252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1955" y="1001422"/>
            <a:ext cx="4187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kurat Std Light" panose="020B0404020101020102" pitchFamily="34" charset="0"/>
                <a:ea typeface="+mn-ea"/>
                <a:cs typeface="Akkurat Std Light" panose="020B0404020101020102" pitchFamily="34" charset="0"/>
              </a:rPr>
              <a:t>Middle High School-Renovation addition options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954" y="135946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2529" y="1362591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kurat Std" panose="020B0504020101020102" pitchFamily="34" charset="0"/>
                <a:ea typeface="+mn-ea"/>
                <a:cs typeface="Akkurat Std" panose="020B0504020101020102" pitchFamily="34" charset="0"/>
              </a:rPr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805" y="3948185"/>
            <a:ext cx="8122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kurat Std Light" panose="020B0404020101020102" pitchFamily="34" charset="0"/>
                <a:ea typeface="+mn-ea"/>
                <a:cs typeface="Akkurat Std Light" panose="020B0404020101020102" pitchFamily="34" charset="0"/>
              </a:rPr>
              <a:t>Middle High School-Renovation Addition options are not preferred by the District because they require occupied, phased renovation, create a more congested site, have a higher construction cost and are most disruptive to education.</a:t>
            </a:r>
          </a:p>
        </p:txBody>
      </p:sp>
    </p:spTree>
    <p:extLst>
      <p:ext uri="{BB962C8B-B14F-4D97-AF65-F5344CB8AC3E}">
        <p14:creationId xmlns:p14="http://schemas.microsoft.com/office/powerpoint/2010/main" val="137350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272622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Site Plan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641185"/>
            <a:ext cx="8592046" cy="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82" y="701566"/>
            <a:ext cx="6662899" cy="4441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5" y="4728951"/>
            <a:ext cx="1404046" cy="327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40605">
            <a:off x="3190212" y="1007451"/>
            <a:ext cx="9480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955" y="4190251"/>
            <a:ext cx="7649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8" name="Arrow: Right 7"/>
          <p:cNvSpPr/>
          <p:nvPr/>
        </p:nvSpPr>
        <p:spPr>
          <a:xfrm>
            <a:off x="1305408" y="4348130"/>
            <a:ext cx="305851" cy="68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195501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First Floor Plan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564064"/>
            <a:ext cx="8592046" cy="10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5928" r="3542" b="6523"/>
          <a:stretch/>
        </p:blipFill>
        <p:spPr>
          <a:xfrm>
            <a:off x="2230821" y="843282"/>
            <a:ext cx="6440213" cy="4317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5" y="4728951"/>
            <a:ext cx="1404046" cy="3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195501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Second Floor Plan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564064"/>
            <a:ext cx="8592046" cy="10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95232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5" y="4728951"/>
            <a:ext cx="1404046" cy="32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4304" r="4826" b="9710"/>
          <a:stretch/>
        </p:blipFill>
        <p:spPr>
          <a:xfrm>
            <a:off x="2222940" y="926245"/>
            <a:ext cx="6258911" cy="42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0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5" y="195501"/>
            <a:ext cx="8461149" cy="737125"/>
          </a:xfrm>
          <a:prstGeom prst="rect">
            <a:avLst/>
          </a:prstGeom>
          <a:noFill/>
        </p:spPr>
        <p:txBody>
          <a:bodyPr wrap="square" lIns="59436" tIns="29718" rIns="59436" bIns="29718" rtlCol="0">
            <a:spAutoFit/>
          </a:bodyPr>
          <a:lstStyle/>
          <a:p>
            <a:r>
              <a:rPr lang="en-US" sz="24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Project Update</a:t>
            </a:r>
            <a: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/>
            </a:r>
            <a:br>
              <a:rPr lang="en-US" sz="3200" b="1" spc="300" dirty="0">
                <a:solidFill>
                  <a:srgbClr val="FFCF01"/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</a:br>
            <a:r>
              <a:rPr lang="en-US" sz="20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Std" panose="020B0504020101020102" pitchFamily="34" charset="0"/>
                <a:cs typeface="Akkurat Std" panose="020B0504020101020102" pitchFamily="34" charset="0"/>
              </a:rPr>
              <a:t>Third Floor Plan</a:t>
            </a:r>
          </a:p>
        </p:txBody>
      </p:sp>
      <p:cxnSp>
        <p:nvCxnSpPr>
          <p:cNvPr id="5" name="Straight Connector 4"/>
          <p:cNvCxnSpPr>
            <a:cxnSpLocks/>
            <a:endCxn id="3" idx="1"/>
          </p:cNvCxnSpPr>
          <p:nvPr/>
        </p:nvCxnSpPr>
        <p:spPr>
          <a:xfrm flipH="1" flipV="1">
            <a:off x="551955" y="564064"/>
            <a:ext cx="8592046" cy="10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1955" y="2683434"/>
            <a:ext cx="392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1200" dirty="0">
              <a:latin typeface="Akkurat Std Light" panose="020B0404020101020102" pitchFamily="34" charset="0"/>
              <a:cs typeface="Akkurat Std Light" panose="020B04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5" y="4728951"/>
            <a:ext cx="1404046" cy="32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5141" r="4078" b="9681"/>
          <a:stretch/>
        </p:blipFill>
        <p:spPr>
          <a:xfrm>
            <a:off x="2350025" y="890748"/>
            <a:ext cx="6352542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305</Words>
  <Application>Microsoft Office PowerPoint</Application>
  <PresentationFormat>On-screen Show (16:9)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Dockrill</dc:creator>
  <cp:lastModifiedBy>Kate Evans</cp:lastModifiedBy>
  <cp:revision>170</cp:revision>
  <cp:lastPrinted>2017-01-31T18:11:51Z</cp:lastPrinted>
  <dcterms:created xsi:type="dcterms:W3CDTF">2015-12-22T18:46:21Z</dcterms:created>
  <dcterms:modified xsi:type="dcterms:W3CDTF">2017-04-21T13:24:41Z</dcterms:modified>
</cp:coreProperties>
</file>