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handoutMasterIdLst>
    <p:handoutMasterId r:id="rId22"/>
  </p:handoutMasterIdLst>
  <p:sldIdLst>
    <p:sldId id="257" r:id="rId3"/>
    <p:sldId id="344" r:id="rId4"/>
    <p:sldId id="362" r:id="rId5"/>
    <p:sldId id="260" r:id="rId6"/>
    <p:sldId id="346" r:id="rId7"/>
    <p:sldId id="298" r:id="rId8"/>
    <p:sldId id="293" r:id="rId9"/>
    <p:sldId id="263" r:id="rId10"/>
    <p:sldId id="262" r:id="rId11"/>
    <p:sldId id="364" r:id="rId12"/>
    <p:sldId id="310" r:id="rId13"/>
    <p:sldId id="348" r:id="rId14"/>
    <p:sldId id="349" r:id="rId15"/>
    <p:sldId id="363" r:id="rId16"/>
    <p:sldId id="365" r:id="rId17"/>
    <p:sldId id="314" r:id="rId18"/>
    <p:sldId id="265" r:id="rId19"/>
    <p:sldId id="305" r:id="rId20"/>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144" userDrawn="1">
          <p15:clr>
            <a:srgbClr val="A4A3A4"/>
          </p15:clr>
        </p15:guide>
        <p15:guide id="3" pos="4248" userDrawn="1">
          <p15:clr>
            <a:srgbClr val="A4A3A4"/>
          </p15:clr>
        </p15:guide>
        <p15:guide id="4" orient="horz" pos="624" userDrawn="1">
          <p15:clr>
            <a:srgbClr val="A4A3A4"/>
          </p15:clr>
        </p15:guide>
        <p15:guide id="5" pos="7632" userDrawn="1">
          <p15:clr>
            <a:srgbClr val="A4A3A4"/>
          </p15:clr>
        </p15:guide>
        <p15:guide id="7" orient="horz" pos="42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telo, Renato" initials="CR" lastIdx="1" clrIdx="0">
    <p:extLst>
      <p:ext uri="{19B8F6BF-5375-455C-9EA6-DF929625EA0E}">
        <p15:presenceInfo xmlns:p15="http://schemas.microsoft.com/office/powerpoint/2012/main" userId="S-1-5-21-1547161642-1958367476-1417001333-5748" providerId="AD"/>
      </p:ext>
    </p:extLst>
  </p:cmAuthor>
  <p:cmAuthor id="2" name="Herbst, Anne" initials="HA" lastIdx="4" clrIdx="1">
    <p:extLst>
      <p:ext uri="{19B8F6BF-5375-455C-9EA6-DF929625EA0E}">
        <p15:presenceInfo xmlns:p15="http://schemas.microsoft.com/office/powerpoint/2012/main" userId="S-1-5-21-1547161642-1958367476-1417001333-6310" providerId="AD"/>
      </p:ext>
    </p:extLst>
  </p:cmAuthor>
  <p:cmAuthor id="3" name="Adelman, Karen" initials="AK" lastIdx="2" clrIdx="2">
    <p:extLst>
      <p:ext uri="{19B8F6BF-5375-455C-9EA6-DF929625EA0E}">
        <p15:presenceInfo xmlns:p15="http://schemas.microsoft.com/office/powerpoint/2012/main" userId="S-1-5-21-1547161642-1958367476-1417001333-54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935C"/>
    <a:srgbClr val="F4F9F6"/>
    <a:srgbClr val="BDD1C7"/>
    <a:srgbClr val="5ABF87"/>
    <a:srgbClr val="2F5597"/>
    <a:srgbClr val="FF3399"/>
    <a:srgbClr val="19184C"/>
    <a:srgbClr val="516485"/>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73" autoAdjust="0"/>
    <p:restoredTop sz="85194" autoAdjust="0"/>
  </p:normalViewPr>
  <p:slideViewPr>
    <p:cSldViewPr snapToGrid="0">
      <p:cViewPr varScale="1">
        <p:scale>
          <a:sx n="68" d="100"/>
          <a:sy n="68" d="100"/>
        </p:scale>
        <p:origin x="76" y="144"/>
      </p:cViewPr>
      <p:guideLst>
        <p:guide orient="horz" pos="2136"/>
        <p:guide pos="144"/>
        <p:guide pos="4248"/>
        <p:guide orient="horz" pos="624"/>
        <p:guide pos="7632"/>
        <p:guide orient="horz" pos="4224"/>
      </p:guideLst>
    </p:cSldViewPr>
  </p:slideViewPr>
  <p:notesTextViewPr>
    <p:cViewPr>
      <p:scale>
        <a:sx n="200" d="100"/>
        <a:sy n="200" d="100"/>
      </p:scale>
      <p:origin x="0" y="0"/>
    </p:cViewPr>
  </p:notesTextViewPr>
  <p:sorterViewPr>
    <p:cViewPr>
      <p:scale>
        <a:sx n="100" d="100"/>
        <a:sy n="100" d="100"/>
      </p:scale>
      <p:origin x="0" y="-1732"/>
    </p:cViewPr>
  </p:sorterViewPr>
  <p:notesViewPr>
    <p:cSldViewPr snapToGrid="0">
      <p:cViewPr varScale="1">
        <p:scale>
          <a:sx n="83" d="100"/>
          <a:sy n="83" d="100"/>
        </p:scale>
        <p:origin x="381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3173" tIns="46587" rIns="93173" bIns="46587"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3407"/>
          </a:xfrm>
          <a:prstGeom prst="rect">
            <a:avLst/>
          </a:prstGeom>
        </p:spPr>
        <p:txBody>
          <a:bodyPr vert="horz" lIns="93173" tIns="46587" rIns="93173" bIns="46587" rtlCol="0"/>
          <a:lstStyle>
            <a:lvl1pPr algn="r">
              <a:defRPr sz="1200"/>
            </a:lvl1pPr>
          </a:lstStyle>
          <a:p>
            <a:fld id="{5E241444-04E3-4E08-8D61-C3EDC88FF4E0}" type="datetimeFigureOut">
              <a:rPr lang="en-US" smtClean="0"/>
              <a:t>6/2/2021</a:t>
            </a:fld>
            <a:endParaRPr lang="en-US"/>
          </a:p>
        </p:txBody>
      </p:sp>
      <p:sp>
        <p:nvSpPr>
          <p:cNvPr id="4" name="Footer Placeholder 3"/>
          <p:cNvSpPr>
            <a:spLocks noGrp="1"/>
          </p:cNvSpPr>
          <p:nvPr>
            <p:ph type="ftr" sz="quarter" idx="2"/>
          </p:nvPr>
        </p:nvSpPr>
        <p:spPr>
          <a:xfrm>
            <a:off x="0" y="8772671"/>
            <a:ext cx="3037840" cy="463406"/>
          </a:xfrm>
          <a:prstGeom prst="rect">
            <a:avLst/>
          </a:prstGeom>
        </p:spPr>
        <p:txBody>
          <a:bodyPr vert="horz" lIns="93173" tIns="46587" rIns="93173"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71"/>
            <a:ext cx="3037840" cy="463406"/>
          </a:xfrm>
          <a:prstGeom prst="rect">
            <a:avLst/>
          </a:prstGeom>
        </p:spPr>
        <p:txBody>
          <a:bodyPr vert="horz" lIns="93173" tIns="46587" rIns="93173" bIns="46587" rtlCol="0" anchor="b"/>
          <a:lstStyle>
            <a:lvl1pPr algn="r">
              <a:defRPr sz="1200"/>
            </a:lvl1pPr>
          </a:lstStyle>
          <a:p>
            <a:fld id="{79D530FA-BE3C-4241-AF41-989A585B6B7F}" type="slidenum">
              <a:rPr lang="en-US" smtClean="0"/>
              <a:t>‹#›</a:t>
            </a:fld>
            <a:endParaRPr lang="en-US"/>
          </a:p>
        </p:txBody>
      </p:sp>
    </p:spTree>
    <p:extLst>
      <p:ext uri="{BB962C8B-B14F-4D97-AF65-F5344CB8AC3E}">
        <p14:creationId xmlns:p14="http://schemas.microsoft.com/office/powerpoint/2010/main" val="1216058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3173" tIns="46587" rIns="93173" bIns="46587" rtlCol="0"/>
          <a:lstStyle>
            <a:lvl1pPr algn="l">
              <a:defRPr sz="1200"/>
            </a:lvl1pPr>
          </a:lstStyle>
          <a:p>
            <a:endParaRPr lang="en-US"/>
          </a:p>
        </p:txBody>
      </p:sp>
      <p:sp>
        <p:nvSpPr>
          <p:cNvPr id="3" name="Date Placeholder 2"/>
          <p:cNvSpPr>
            <a:spLocks noGrp="1"/>
          </p:cNvSpPr>
          <p:nvPr>
            <p:ph type="dt" idx="1"/>
          </p:nvPr>
        </p:nvSpPr>
        <p:spPr>
          <a:xfrm>
            <a:off x="3970938" y="1"/>
            <a:ext cx="3037840" cy="463407"/>
          </a:xfrm>
          <a:prstGeom prst="rect">
            <a:avLst/>
          </a:prstGeom>
        </p:spPr>
        <p:txBody>
          <a:bodyPr vert="horz" lIns="93173" tIns="46587" rIns="93173" bIns="46587" rtlCol="0"/>
          <a:lstStyle>
            <a:lvl1pPr algn="r">
              <a:defRPr sz="1200"/>
            </a:lvl1pPr>
          </a:lstStyle>
          <a:p>
            <a:fld id="{B5FD99D4-67BF-4C06-A9DF-C6BA3941E437}" type="datetimeFigureOut">
              <a:rPr lang="en-US" smtClean="0"/>
              <a:t>6/2/2021</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3173" tIns="46587" rIns="93173" bIns="46587" rtlCol="0" anchor="ctr"/>
          <a:lstStyle/>
          <a:p>
            <a:endParaRPr lang="en-US"/>
          </a:p>
        </p:txBody>
      </p:sp>
      <p:sp>
        <p:nvSpPr>
          <p:cNvPr id="5" name="Notes Placeholder 4"/>
          <p:cNvSpPr>
            <a:spLocks noGrp="1"/>
          </p:cNvSpPr>
          <p:nvPr>
            <p:ph type="body" sz="quarter" idx="3"/>
          </p:nvPr>
        </p:nvSpPr>
        <p:spPr>
          <a:xfrm>
            <a:off x="701040" y="4444862"/>
            <a:ext cx="5608320" cy="3636704"/>
          </a:xfrm>
          <a:prstGeom prst="rect">
            <a:avLst/>
          </a:prstGeom>
        </p:spPr>
        <p:txBody>
          <a:bodyPr vert="horz" lIns="93173" tIns="46587" rIns="93173"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37840" cy="463406"/>
          </a:xfrm>
          <a:prstGeom prst="rect">
            <a:avLst/>
          </a:prstGeom>
        </p:spPr>
        <p:txBody>
          <a:bodyPr vert="horz" lIns="93173" tIns="46587" rIns="93173"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71"/>
            <a:ext cx="3037840" cy="463406"/>
          </a:xfrm>
          <a:prstGeom prst="rect">
            <a:avLst/>
          </a:prstGeom>
        </p:spPr>
        <p:txBody>
          <a:bodyPr vert="horz" lIns="93173" tIns="46587" rIns="93173" bIns="46587" rtlCol="0" anchor="b"/>
          <a:lstStyle>
            <a:lvl1pPr algn="r">
              <a:defRPr sz="1200"/>
            </a:lvl1pPr>
          </a:lstStyle>
          <a:p>
            <a:fld id="{B9EA8B9E-503E-45AC-A549-2B06C359FC6E}" type="slidenum">
              <a:rPr lang="en-US" smtClean="0"/>
              <a:t>‹#›</a:t>
            </a:fld>
            <a:endParaRPr lang="en-US"/>
          </a:p>
        </p:txBody>
      </p:sp>
    </p:spTree>
    <p:extLst>
      <p:ext uri="{BB962C8B-B14F-4D97-AF65-F5344CB8AC3E}">
        <p14:creationId xmlns:p14="http://schemas.microsoft.com/office/powerpoint/2010/main" val="1248030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en-US" dirty="0"/>
          </a:p>
        </p:txBody>
      </p:sp>
      <p:sp>
        <p:nvSpPr>
          <p:cNvPr id="28676"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BAF6B-723B-4B0A-A9CD-22283C4EF1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898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7CE66-2065-4F79-9DE8-73430C0D7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59696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E72C891-989C-436B-B776-5481CFD15D64}" type="slidenum">
              <a:rPr lang="en-US" smtClean="0"/>
              <a:pPr/>
              <a:t>12</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5525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9A3D3A-27B0-47CC-8CCB-6507E7AF5129}" type="slidenum">
              <a:rPr lang="en-US" smtClean="0"/>
              <a:pPr>
                <a:defRPr/>
              </a:pPr>
              <a:t>13</a:t>
            </a:fld>
            <a:endParaRPr lang="en-US" dirty="0"/>
          </a:p>
        </p:txBody>
      </p:sp>
    </p:spTree>
    <p:extLst>
      <p:ext uri="{BB962C8B-B14F-4D97-AF65-F5344CB8AC3E}">
        <p14:creationId xmlns:p14="http://schemas.microsoft.com/office/powerpoint/2010/main" val="2683624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A3D3A-27B0-47CC-8CCB-6507E7AF51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624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A3D3A-27B0-47CC-8CCB-6507E7AF51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437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A3D3A-27B0-47CC-8CCB-6507E7AF51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624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972560" y="8831265"/>
            <a:ext cx="3037840" cy="465137"/>
          </a:xfrm>
          <a:prstGeom prst="rect">
            <a:avLst/>
          </a:prstGeom>
          <a:noFill/>
          <a:ln w="9525">
            <a:noFill/>
            <a:miter lim="800000"/>
            <a:headEnd/>
            <a:tailEnd/>
          </a:ln>
        </p:spPr>
        <p:txBody>
          <a:bodyPr lIns="91414" tIns="45707" rIns="91414" bIns="45707" anchor="b"/>
          <a:lstStyle/>
          <a:p>
            <a:pPr marL="0" marR="0" lvl="0" indent="0" algn="r" defTabSz="912813" rtl="0" eaLnBrk="0" fontAlgn="auto" latinLnBrk="0" hangingPunct="0">
              <a:lnSpc>
                <a:spcPct val="100000"/>
              </a:lnSpc>
              <a:spcBef>
                <a:spcPts val="0"/>
              </a:spcBef>
              <a:spcAft>
                <a:spcPts val="0"/>
              </a:spcAft>
              <a:buClrTx/>
              <a:buSzTx/>
              <a:buFontTx/>
              <a:buNone/>
              <a:tabLst/>
              <a:defRPr/>
            </a:pPr>
            <a:fld id="{D5AE41B1-8DA7-42EC-9E6D-D067651E86F0}"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2813" rtl="0" eaLnBrk="0" fontAlgn="auto" latinLnBrk="0" hangingPunct="0">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a:t>Most of what we found was areas of flooding.</a:t>
            </a:r>
          </a:p>
          <a:p>
            <a:endParaRPr lang="en-US"/>
          </a:p>
          <a:p>
            <a:r>
              <a:rPr lang="en-US"/>
              <a:t>Flooding in general not caused by location in floodplain but by inadequacies in drainage system.</a:t>
            </a:r>
          </a:p>
          <a:p>
            <a:endParaRPr lang="en-US"/>
          </a:p>
          <a:p>
            <a:endParaRPr lang="en-US"/>
          </a:p>
        </p:txBody>
      </p:sp>
    </p:spTree>
    <p:extLst>
      <p:ext uri="{BB962C8B-B14F-4D97-AF65-F5344CB8AC3E}">
        <p14:creationId xmlns:p14="http://schemas.microsoft.com/office/powerpoint/2010/main" val="350462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Tw Cen MT" panose="020B0602020104020603" pitchFamily="34" charset="0"/>
                <a:ea typeface="Calibri" panose="020F0502020204030204" pitchFamily="34" charset="0"/>
                <a:cs typeface="Arial" panose="020B0604020202020204" pitchFamily="34" charset="0"/>
              </a:rPr>
              <a:t>I will start with the brief overview on the concept of climate warming.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w Cen MT" panose="020B0602020104020603" pitchFamily="34" charset="0"/>
                <a:ea typeface="Calibri" panose="020F0502020204030204" pitchFamily="34" charset="0"/>
                <a:cs typeface="Arial" panose="020B0604020202020204" pitchFamily="34" charset="0"/>
              </a:rPr>
              <a:t>Solar energy comes in from the sun and some heat is radiated back to space.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w Cen MT" panose="020B0602020104020603" pitchFamily="34" charset="0"/>
                <a:ea typeface="Calibri" panose="020F0502020204030204" pitchFamily="34" charset="0"/>
                <a:cs typeface="Arial" panose="020B0604020202020204" pitchFamily="34" charset="0"/>
              </a:rPr>
              <a:t>But some is trapped by gases in the atmosphere that function like a blanket holding heat in.</a:t>
            </a:r>
          </a:p>
          <a:p>
            <a:pPr marL="0" marR="0">
              <a:lnSpc>
                <a:spcPct val="107000"/>
              </a:lnSpc>
              <a:spcBef>
                <a:spcPts val="0"/>
              </a:spcBef>
              <a:spcAft>
                <a:spcPts val="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w Cen MT" panose="020B0602020104020603" pitchFamily="34" charset="0"/>
                <a:ea typeface="Calibri" panose="020F0502020204030204" pitchFamily="34" charset="0"/>
                <a:cs typeface="Arial" panose="020B0604020202020204" pitchFamily="34" charset="0"/>
              </a:rPr>
              <a:t>That is what keeps the planet’s temperature regulated.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w Cen MT" panose="020B0602020104020603" pitchFamily="34" charset="0"/>
                <a:ea typeface="Calibri" panose="020F0502020204030204" pitchFamily="34" charset="0"/>
                <a:cs typeface="Arial" panose="020B0604020202020204" pitchFamily="34" charset="0"/>
              </a:rPr>
              <a:t>Without these gases, the planet would be too cold to support life.</a:t>
            </a:r>
          </a:p>
          <a:p>
            <a:pPr marL="0" marR="0">
              <a:lnSpc>
                <a:spcPct val="107000"/>
              </a:lnSpc>
              <a:spcBef>
                <a:spcPts val="0"/>
              </a:spcBef>
              <a:spcAft>
                <a:spcPts val="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w Cen MT" panose="020B0602020104020603" pitchFamily="34" charset="0"/>
                <a:ea typeface="Calibri" panose="020F0502020204030204" pitchFamily="34" charset="0"/>
                <a:cs typeface="Arial" panose="020B0604020202020204" pitchFamily="34" charset="0"/>
              </a:rPr>
              <a:t>Industrialization has meant a tremendous increase in the concentration of gases in the atmosphere because of the combustion of fossil fuels.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w Cen MT" panose="020B0602020104020603" pitchFamily="34" charset="0"/>
                <a:ea typeface="Calibri" panose="020F0502020204030204" pitchFamily="34" charset="0"/>
                <a:cs typeface="Arial" panose="020B0604020202020204" pitchFamily="34" charset="0"/>
              </a:rPr>
              <a:t>Typically, people refer to these gases as greenhouse gases.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w Cen MT" panose="020B0602020104020603" pitchFamily="34" charset="0"/>
                <a:ea typeface="Calibri" panose="020F0502020204030204" pitchFamily="34" charset="0"/>
                <a:cs typeface="Arial" panose="020B0604020202020204" pitchFamily="34" charset="0"/>
              </a:rPr>
              <a:t>Generally, we talk about C0</a:t>
            </a:r>
            <a:r>
              <a:rPr lang="en-US" sz="1200" baseline="30000" dirty="0">
                <a:effectLst/>
                <a:latin typeface="Tw Cen MT" panose="020B0602020104020603" pitchFamily="34" charset="0"/>
                <a:ea typeface="Calibri" panose="020F0502020204030204" pitchFamily="34" charset="0"/>
                <a:cs typeface="Arial" panose="020B0604020202020204" pitchFamily="34" charset="0"/>
              </a:rPr>
              <a:t>2</a:t>
            </a:r>
            <a:r>
              <a:rPr lang="en-US" sz="1200" dirty="0">
                <a:effectLst/>
                <a:latin typeface="Tw Cen MT" panose="020B0602020104020603" pitchFamily="34" charset="0"/>
                <a:ea typeface="Calibri" panose="020F0502020204030204" pitchFamily="34" charset="0"/>
                <a:cs typeface="Arial" panose="020B0604020202020204" pitchFamily="34" charset="0"/>
              </a:rPr>
              <a:t> the most, because it’s the most abundant of the gases.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9EA8B9E-503E-45AC-A549-2B06C359FC6E}" type="slidenum">
              <a:rPr lang="en-US" smtClean="0"/>
              <a:t>18</a:t>
            </a:fld>
            <a:endParaRPr lang="en-US"/>
          </a:p>
        </p:txBody>
      </p:sp>
    </p:spTree>
    <p:extLst>
      <p:ext uri="{BB962C8B-B14F-4D97-AF65-F5344CB8AC3E}">
        <p14:creationId xmlns:p14="http://schemas.microsoft.com/office/powerpoint/2010/main" val="354375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D968-C0BD-4D78-AEF4-B6D953BE2C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r>
              <a:rPr lang="en-US"/>
              <a:t>This plan is being done because of a law enacted in 2000 – the Federal Disaster Mitigation Act.</a:t>
            </a:r>
          </a:p>
          <a:p>
            <a:endParaRPr lang="en-US"/>
          </a:p>
          <a:p>
            <a:r>
              <a:rPr lang="en-US"/>
              <a:t>There are certain categories of grants that can help cities like Everett implement strategies to address natural hazards like flooding and hurricanes.</a:t>
            </a:r>
          </a:p>
          <a:p>
            <a:endParaRPr lang="en-US"/>
          </a:p>
          <a:p>
            <a:r>
              <a:rPr lang="en-US"/>
              <a:t>But the Federal govt. wants to be sure money is well spent so DMA 2000 says that every community that wants to apply for grant money has to have a plan.</a:t>
            </a:r>
          </a:p>
          <a:p>
            <a:endParaRPr lang="en-US"/>
          </a:p>
        </p:txBody>
      </p:sp>
    </p:spTree>
    <p:extLst>
      <p:ext uri="{BB962C8B-B14F-4D97-AF65-F5344CB8AC3E}">
        <p14:creationId xmlns:p14="http://schemas.microsoft.com/office/powerpoint/2010/main" val="344469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5D968-C0BD-4D78-AEF4-B6D953BE2C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r>
              <a:rPr lang="en-US"/>
              <a:t>This plan is being done because of a law enacted in 2000 – the Federal Disaster Mitigation Act.</a:t>
            </a:r>
          </a:p>
          <a:p>
            <a:endParaRPr lang="en-US"/>
          </a:p>
          <a:p>
            <a:r>
              <a:rPr lang="en-US"/>
              <a:t>There are certain categories of grants that can help cities like Everett implement strategies to address natural hazards like flooding and hurricanes.</a:t>
            </a:r>
          </a:p>
          <a:p>
            <a:endParaRPr lang="en-US"/>
          </a:p>
          <a:p>
            <a:r>
              <a:rPr lang="en-US"/>
              <a:t>But the Federal govt. wants to be sure money is well spent so DMA 2000 says that every community that wants to apply for grant money has to have a plan.</a:t>
            </a:r>
          </a:p>
          <a:p>
            <a:endParaRPr lang="en-US"/>
          </a:p>
        </p:txBody>
      </p:sp>
    </p:spTree>
    <p:extLst>
      <p:ext uri="{BB962C8B-B14F-4D97-AF65-F5344CB8AC3E}">
        <p14:creationId xmlns:p14="http://schemas.microsoft.com/office/powerpoint/2010/main" val="408383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060A7-54DA-498C-8DB1-7B1BE80BF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r>
              <a:rPr lang="en-US"/>
              <a:t>Hazard mitigation is just a fancy term for all the things that the city can and does to to lessen the impact of natural hazards on buildings, people and services in the City.  It can include regulations such as zoning, structural measures such as retention basins and new drain pipes, educating property owners about hurricanes, etc.</a:t>
            </a:r>
          </a:p>
          <a:p>
            <a:endParaRPr lang="en-US"/>
          </a:p>
          <a:p>
            <a:r>
              <a:rPr lang="en-US"/>
              <a:t>As we’ll see in a few minutes, the City is already doing quite a bit.</a:t>
            </a:r>
          </a:p>
        </p:txBody>
      </p:sp>
    </p:spTree>
    <p:extLst>
      <p:ext uri="{BB962C8B-B14F-4D97-AF65-F5344CB8AC3E}">
        <p14:creationId xmlns:p14="http://schemas.microsoft.com/office/powerpoint/2010/main" val="390093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38055-E549-4747-AD46-F8BB61B913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27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A3D3A-27B0-47CC-8CCB-6507E7AF51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26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38055-E549-4747-AD46-F8BB61B913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74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a:p>
        </p:txBody>
      </p:sp>
      <p:sp>
        <p:nvSpPr>
          <p:cNvPr id="38916"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A8369-75F3-405A-92F1-9710230FAE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8668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7CE66-2065-4F79-9DE8-73430C0D7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a:t>The first step of course is to understand what the risks are.</a:t>
            </a:r>
          </a:p>
          <a:p>
            <a:endParaRPr lang="en-US"/>
          </a:p>
          <a:p>
            <a:r>
              <a:rPr lang="en-US"/>
              <a:t>Used statewide data (floodplains, average snowfall, landslide risk)</a:t>
            </a:r>
          </a:p>
          <a:p>
            <a:endParaRPr lang="en-US"/>
          </a:p>
          <a:p>
            <a:r>
              <a:rPr lang="en-US"/>
              <a:t>Point to map series on the wall.</a:t>
            </a:r>
          </a:p>
          <a:p>
            <a:endParaRPr lang="en-US"/>
          </a:p>
          <a:p>
            <a:r>
              <a:rPr lang="en-US"/>
              <a:t>Also mapping critical infrastructure to see where it lies in relationship to hazards.</a:t>
            </a:r>
          </a:p>
          <a:p>
            <a:endParaRPr lang="en-US"/>
          </a:p>
          <a:p>
            <a:r>
              <a:rPr lang="en-US"/>
              <a:t>Looked at statewide plan as well because of information on hazards in MA.</a:t>
            </a:r>
          </a:p>
        </p:txBody>
      </p:sp>
    </p:spTree>
    <p:extLst>
      <p:ext uri="{BB962C8B-B14F-4D97-AF65-F5344CB8AC3E}">
        <p14:creationId xmlns:p14="http://schemas.microsoft.com/office/powerpoint/2010/main" val="166851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93CF65-A758-403B-A5F4-E7CDD42CD564}"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1377817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3CF65-A758-403B-A5F4-E7CDD42CD564}"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299560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3CF65-A758-403B-A5F4-E7CDD42CD564}"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48443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A01DE0-B125-4FF3-89EE-6FCB53B96C36}"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207408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A01DE0-B125-4FF3-89EE-6FCB53B96C36}"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1622689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A01DE0-B125-4FF3-89EE-6FCB53B96C36}"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2005502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A01DE0-B125-4FF3-89EE-6FCB53B96C36}" type="datetimeFigureOut">
              <a:rPr lang="en-US" smtClean="0"/>
              <a:pPr/>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1055829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A01DE0-B125-4FF3-89EE-6FCB53B96C36}" type="datetimeFigureOut">
              <a:rPr lang="en-US" smtClean="0"/>
              <a:pPr/>
              <a:t>6/2/2021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3270740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A01DE0-B125-4FF3-89EE-6FCB53B96C36}" type="datetimeFigureOut">
              <a:rPr lang="en-US" smtClean="0"/>
              <a:pPr/>
              <a:t>6/2/2021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2985909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01DE0-B125-4FF3-89EE-6FCB53B96C36}" type="datetimeFigureOut">
              <a:rPr lang="en-US" smtClean="0"/>
              <a:pPr/>
              <a:t>6/2/2021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1418240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A01DE0-B125-4FF3-89EE-6FCB53B96C36}" type="datetimeFigureOut">
              <a:rPr lang="en-US" smtClean="0"/>
              <a:pPr/>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3149563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3CF65-A758-403B-A5F4-E7CDD42CD564}"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3837291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A01DE0-B125-4FF3-89EE-6FCB53B96C36}" type="datetimeFigureOut">
              <a:rPr lang="en-US" smtClean="0"/>
              <a:pPr/>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164876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A01DE0-B125-4FF3-89EE-6FCB53B96C36}"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1693033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A01DE0-B125-4FF3-89EE-6FCB53B96C36}" type="datetimeFigureOut">
              <a:rPr lang="en-US" smtClean="0"/>
              <a:pPr/>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2F13F-934E-4813-947A-94A79593408F}" type="slidenum">
              <a:rPr lang="en-US" smtClean="0"/>
              <a:pPr/>
              <a:t>‹#›</a:t>
            </a:fld>
            <a:endParaRPr lang="en-US"/>
          </a:p>
        </p:txBody>
      </p:sp>
    </p:spTree>
    <p:extLst>
      <p:ext uri="{BB962C8B-B14F-4D97-AF65-F5344CB8AC3E}">
        <p14:creationId xmlns:p14="http://schemas.microsoft.com/office/powerpoint/2010/main" val="2680726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3CF65-A758-403B-A5F4-E7CDD42CD564}"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2449334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93CF65-A758-403B-A5F4-E7CDD42CD564}"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18329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3CF65-A758-403B-A5F4-E7CDD42CD564}" type="datetimeFigureOut">
              <a:rPr lang="en-US" smtClean="0"/>
              <a:t>6/2/2021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218934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3CF65-A758-403B-A5F4-E7CDD42CD564}" type="datetimeFigureOut">
              <a:rPr lang="en-US" smtClean="0"/>
              <a:t>6/2/2021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403955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3CF65-A758-403B-A5F4-E7CDD42CD564}" type="datetimeFigureOut">
              <a:rPr lang="en-US" smtClean="0"/>
              <a:t>6/2/2021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2144702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93CF65-A758-403B-A5F4-E7CDD42CD564}"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147004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93CF65-A758-403B-A5F4-E7CDD42CD564}"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04BB5-D115-4CC5-8EB6-400DD7046114}" type="slidenum">
              <a:rPr lang="en-US" smtClean="0"/>
              <a:t>‹#›</a:t>
            </a:fld>
            <a:endParaRPr lang="en-US"/>
          </a:p>
        </p:txBody>
      </p:sp>
    </p:spTree>
    <p:extLst>
      <p:ext uri="{BB962C8B-B14F-4D97-AF65-F5344CB8AC3E}">
        <p14:creationId xmlns:p14="http://schemas.microsoft.com/office/powerpoint/2010/main" val="275902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3CF65-A758-403B-A5F4-E7CDD42CD564}" type="datetimeFigureOut">
              <a:rPr lang="en-US" smtClean="0"/>
              <a:t>6/2/2021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04BB5-D115-4CC5-8EB6-400DD7046114}" type="slidenum">
              <a:rPr lang="en-US" smtClean="0"/>
              <a:t>‹#›</a:t>
            </a:fld>
            <a:endParaRPr lang="en-US"/>
          </a:p>
        </p:txBody>
      </p:sp>
    </p:spTree>
    <p:extLst>
      <p:ext uri="{BB962C8B-B14F-4D97-AF65-F5344CB8AC3E}">
        <p14:creationId xmlns:p14="http://schemas.microsoft.com/office/powerpoint/2010/main" val="189960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50000">
              <a:schemeClr val="tx2">
                <a:lumMod val="75000"/>
              </a:schemeClr>
            </a:gs>
            <a:gs pos="100000">
              <a:schemeClr val="tx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Rockwell" pitchFamily="18" charset="0"/>
              </a:defRPr>
            </a:lvl1pPr>
          </a:lstStyle>
          <a:p>
            <a:fld id="{B9A01DE0-B125-4FF3-89EE-6FCB53B96C36}" type="datetimeFigureOut">
              <a:rPr lang="en-US" smtClean="0"/>
              <a:pPr/>
              <a:t>6/2/2021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Rockwell" pitchFamily="18" charset="0"/>
              </a:defRPr>
            </a:lvl1pPr>
          </a:lstStyle>
          <a:p>
            <a:fld id="{7202F13F-934E-4813-947A-94A79593408F}" type="slidenum">
              <a:rPr lang="en-US" smtClean="0"/>
              <a:pPr/>
              <a:t>‹#›</a:t>
            </a:fld>
            <a:endParaRPr lang="en-US"/>
          </a:p>
        </p:txBody>
      </p:sp>
    </p:spTree>
    <p:extLst>
      <p:ext uri="{BB962C8B-B14F-4D97-AF65-F5344CB8AC3E}">
        <p14:creationId xmlns:p14="http://schemas.microsoft.com/office/powerpoint/2010/main" val="3157207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Rockwell"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Rockwell"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Rockwell"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Rockwell"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Rockwell"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oleObject" Target="../embeddings/oleObject1.bin"/><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hyperlink" Target="mailto:amellow@saugus-ma.gov" TargetMode="External"/><Relationship Id="rId4" Type="http://schemas.openxmlformats.org/officeDocument/2006/relationships/hyperlink" Target="https://www.saugus-ma.gov/planning-and-economic-develop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9.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6"/>
          <p:cNvSpPr>
            <a:spLocks noChangeArrowheads="1"/>
          </p:cNvSpPr>
          <p:nvPr/>
        </p:nvSpPr>
        <p:spPr bwMode="auto">
          <a:xfrm>
            <a:off x="1524001" y="-184662"/>
            <a:ext cx="184714" cy="369324"/>
          </a:xfrm>
          <a:prstGeom prst="rect">
            <a:avLst/>
          </a:prstGeom>
          <a:noFill/>
          <a:ln w="9525">
            <a:noFill/>
            <a:miter lim="800000"/>
            <a:headEnd/>
            <a:tailEnd/>
          </a:ln>
        </p:spPr>
        <p:txBody>
          <a:bodyPr wrap="none" lIns="91432" tIns="45716" rIns="91432" bIns="45716" anchor="ctr">
            <a:spAutoFit/>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itchFamily="34" charset="0"/>
              <a:ea typeface="+mn-ea"/>
              <a:cs typeface="+mn-cs"/>
            </a:endParaRPr>
          </a:p>
        </p:txBody>
      </p:sp>
      <p:sp>
        <p:nvSpPr>
          <p:cNvPr id="1028" name="Rectangle 17"/>
          <p:cNvSpPr>
            <a:spLocks noChangeArrowheads="1"/>
          </p:cNvSpPr>
          <p:nvPr/>
        </p:nvSpPr>
        <p:spPr bwMode="auto">
          <a:xfrm>
            <a:off x="1524001" y="685270"/>
            <a:ext cx="2031309" cy="276991"/>
          </a:xfrm>
          <a:prstGeom prst="rect">
            <a:avLst/>
          </a:prstGeom>
          <a:noFill/>
          <a:ln w="9525">
            <a:noFill/>
            <a:miter lim="800000"/>
            <a:headEnd/>
            <a:tailEnd/>
          </a:ln>
        </p:spPr>
        <p:txBody>
          <a:bodyPr wrap="none" lIns="91432" tIns="45716" rIns="91432" bIns="45716" anchor="ctr">
            <a:spAutoFit/>
          </a:bodyPr>
          <a:lstStyle/>
          <a:p>
            <a:pPr marL="0" marR="0" lvl="0" indent="0" algn="l" defTabSz="914485"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itchFamily="34" charset="0"/>
                <a:ea typeface="+mn-ea"/>
                <a:cs typeface="Times New Roman" pitchFamily="18" charset="0"/>
              </a:rPr>
              <a:t>		</a:t>
            </a:r>
            <a:endParaRPr kumimoji="0" lang="en-US" sz="2400" b="0" i="0" u="none" strike="noStrike" kern="1200" cap="none" spc="0" normalizeH="0" baseline="0" noProof="0" dirty="0">
              <a:ln>
                <a:noFill/>
              </a:ln>
              <a:solidFill>
                <a:prstClr val="black"/>
              </a:solidFill>
              <a:effectLst/>
              <a:uLnTx/>
              <a:uFillTx/>
              <a:latin typeface="Tw Cen MT" pitchFamily="34" charset="0"/>
              <a:ea typeface="+mn-ea"/>
              <a:cs typeface="+mn-cs"/>
            </a:endParaRPr>
          </a:p>
        </p:txBody>
      </p:sp>
      <p:sp>
        <p:nvSpPr>
          <p:cNvPr id="1029" name="Rectangle 18"/>
          <p:cNvSpPr>
            <a:spLocks noChangeArrowheads="1"/>
          </p:cNvSpPr>
          <p:nvPr/>
        </p:nvSpPr>
        <p:spPr bwMode="auto">
          <a:xfrm>
            <a:off x="1567089" y="1756964"/>
            <a:ext cx="2031309" cy="276991"/>
          </a:xfrm>
          <a:prstGeom prst="rect">
            <a:avLst/>
          </a:prstGeom>
          <a:noFill/>
          <a:ln w="9525">
            <a:noFill/>
            <a:miter lim="800000"/>
            <a:headEnd/>
            <a:tailEnd/>
          </a:ln>
        </p:spPr>
        <p:txBody>
          <a:bodyPr wrap="none" lIns="91432" tIns="45716" rIns="91432" bIns="45716" anchor="ctr">
            <a:spAutoFit/>
          </a:bodyPr>
          <a:lstStyle/>
          <a:p>
            <a:pPr marL="0" marR="0" lvl="0" indent="0" algn="l" defTabSz="914485"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itchFamily="34" charset="0"/>
                <a:ea typeface="+mn-ea"/>
                <a:cs typeface="Times New Roman" pitchFamily="18" charset="0"/>
              </a:rPr>
              <a:t>		</a:t>
            </a:r>
            <a:endParaRPr kumimoji="0" lang="en-US" sz="2400" b="0" i="0" u="none" strike="noStrike" kern="1200" cap="none" spc="0" normalizeH="0" baseline="0" noProof="0" dirty="0">
              <a:ln>
                <a:noFill/>
              </a:ln>
              <a:solidFill>
                <a:prstClr val="black"/>
              </a:solidFill>
              <a:effectLst/>
              <a:uLnTx/>
              <a:uFillTx/>
              <a:latin typeface="Tw Cen MT" pitchFamily="34" charset="0"/>
              <a:ea typeface="+mn-ea"/>
              <a:cs typeface="+mn-cs"/>
            </a:endParaRPr>
          </a:p>
        </p:txBody>
      </p:sp>
      <p:sp>
        <p:nvSpPr>
          <p:cNvPr id="1030" name="Rectangle 19"/>
          <p:cNvSpPr>
            <a:spLocks noGrp="1" noChangeArrowheads="1"/>
          </p:cNvSpPr>
          <p:nvPr>
            <p:ph type="ctrTitle"/>
          </p:nvPr>
        </p:nvSpPr>
        <p:spPr>
          <a:xfrm>
            <a:off x="605105" y="2495240"/>
            <a:ext cx="10819744" cy="2015552"/>
          </a:xfrm>
        </p:spPr>
        <p:txBody>
          <a:bodyPr>
            <a:normAutofit fontScale="90000"/>
          </a:bodyPr>
          <a:lstStyle/>
          <a:p>
            <a:pPr eaLnBrk="1" hangingPunct="1"/>
            <a:r>
              <a:rPr lang="en-US" sz="6700" b="1" dirty="0">
                <a:solidFill>
                  <a:srgbClr val="00B0F0"/>
                </a:solidFill>
              </a:rPr>
              <a:t>Saugus </a:t>
            </a:r>
            <a:br>
              <a:rPr lang="en-US" sz="6700" b="1" dirty="0">
                <a:solidFill>
                  <a:srgbClr val="00B0F0"/>
                </a:solidFill>
              </a:rPr>
            </a:br>
            <a:r>
              <a:rPr lang="en-US" sz="6700" b="1" dirty="0">
                <a:solidFill>
                  <a:srgbClr val="00B0F0"/>
                </a:solidFill>
              </a:rPr>
              <a:t>Hazard Mitigation Plan 2021</a:t>
            </a:r>
            <a:br>
              <a:rPr lang="en-US" b="1" dirty="0">
                <a:solidFill>
                  <a:schemeClr val="bg1"/>
                </a:solidFill>
              </a:rPr>
            </a:br>
            <a:endParaRPr lang="en-US" b="1" dirty="0">
              <a:solidFill>
                <a:schemeClr val="bg1"/>
              </a:solidFill>
            </a:endParaRPr>
          </a:p>
        </p:txBody>
      </p:sp>
      <p:sp>
        <p:nvSpPr>
          <p:cNvPr id="1031" name="Rectangle 20"/>
          <p:cNvSpPr>
            <a:spLocks noGrp="1" noChangeArrowheads="1"/>
          </p:cNvSpPr>
          <p:nvPr>
            <p:ph type="subTitle" idx="1"/>
          </p:nvPr>
        </p:nvSpPr>
        <p:spPr>
          <a:xfrm>
            <a:off x="4620122" y="4565270"/>
            <a:ext cx="4757393" cy="1817893"/>
          </a:xfrm>
        </p:spPr>
        <p:txBody>
          <a:bodyPr>
            <a:normAutofit fontScale="92500" lnSpcReduction="20000"/>
          </a:bodyPr>
          <a:lstStyle/>
          <a:p>
            <a:pPr algn="r">
              <a:lnSpc>
                <a:spcPct val="80000"/>
              </a:lnSpc>
            </a:pPr>
            <a:br>
              <a:rPr lang="en-US" sz="3100" b="1" dirty="0">
                <a:solidFill>
                  <a:schemeClr val="accent1">
                    <a:lumMod val="20000"/>
                    <a:lumOff val="80000"/>
                  </a:schemeClr>
                </a:solidFill>
                <a:latin typeface="Tw Cen MT" pitchFamily="34" charset="0"/>
              </a:rPr>
            </a:br>
            <a:r>
              <a:rPr lang="en-US" sz="3100" b="1" dirty="0">
                <a:solidFill>
                  <a:schemeClr val="accent1">
                    <a:lumMod val="20000"/>
                    <a:lumOff val="80000"/>
                  </a:schemeClr>
                </a:solidFill>
                <a:latin typeface="Tw Cen MT" pitchFamily="34" charset="0"/>
              </a:rPr>
              <a:t>Saugus Planning Board</a:t>
            </a:r>
          </a:p>
          <a:p>
            <a:pPr algn="r" eaLnBrk="1" hangingPunct="1">
              <a:lnSpc>
                <a:spcPct val="80000"/>
              </a:lnSpc>
            </a:pPr>
            <a:r>
              <a:rPr lang="en-US" sz="3100" b="1" dirty="0">
                <a:solidFill>
                  <a:schemeClr val="accent1">
                    <a:lumMod val="20000"/>
                    <a:lumOff val="80000"/>
                  </a:schemeClr>
                </a:solidFill>
                <a:latin typeface="Tw Cen MT" pitchFamily="34" charset="0"/>
              </a:rPr>
              <a:t>June 3, 2021 </a:t>
            </a:r>
          </a:p>
          <a:p>
            <a:pPr algn="r">
              <a:lnSpc>
                <a:spcPct val="80000"/>
              </a:lnSpc>
            </a:pPr>
            <a:r>
              <a:rPr lang="en-US" sz="1800" dirty="0">
                <a:solidFill>
                  <a:schemeClr val="accent1">
                    <a:lumMod val="20000"/>
                    <a:lumOff val="80000"/>
                  </a:schemeClr>
                </a:solidFill>
                <a:latin typeface="Tw Cen MT" pitchFamily="34" charset="0"/>
              </a:rPr>
              <a:t> </a:t>
            </a:r>
            <a:br>
              <a:rPr lang="en-US" sz="1800" dirty="0">
                <a:solidFill>
                  <a:schemeClr val="accent1">
                    <a:lumMod val="20000"/>
                    <a:lumOff val="80000"/>
                  </a:schemeClr>
                </a:solidFill>
                <a:latin typeface="Tw Cen MT" pitchFamily="34" charset="0"/>
              </a:rPr>
            </a:br>
            <a:r>
              <a:rPr lang="en-US" sz="2600" dirty="0">
                <a:solidFill>
                  <a:schemeClr val="accent1">
                    <a:lumMod val="20000"/>
                    <a:lumOff val="80000"/>
                  </a:schemeClr>
                </a:solidFill>
                <a:latin typeface="Tw Cen MT" pitchFamily="34" charset="0"/>
              </a:rPr>
              <a:t>Martin Pillsbury</a:t>
            </a:r>
            <a:br>
              <a:rPr lang="en-US" sz="2600" dirty="0">
                <a:solidFill>
                  <a:schemeClr val="accent1">
                    <a:lumMod val="20000"/>
                    <a:lumOff val="80000"/>
                  </a:schemeClr>
                </a:solidFill>
                <a:latin typeface="Tw Cen MT" pitchFamily="34" charset="0"/>
              </a:rPr>
            </a:br>
            <a:r>
              <a:rPr lang="en-US" sz="2600" dirty="0">
                <a:solidFill>
                  <a:schemeClr val="accent1">
                    <a:lumMod val="20000"/>
                    <a:lumOff val="80000"/>
                  </a:schemeClr>
                </a:solidFill>
                <a:latin typeface="Tw Cen MT" pitchFamily="34" charset="0"/>
              </a:rPr>
              <a:t>Metropolitan Area Planning Council </a:t>
            </a:r>
            <a:endParaRPr lang="en-US" sz="1800" b="1" dirty="0">
              <a:solidFill>
                <a:schemeClr val="accent1">
                  <a:lumMod val="20000"/>
                  <a:lumOff val="80000"/>
                </a:schemeClr>
              </a:solidFill>
              <a:latin typeface="Tw Cen MT" pitchFamily="34" charset="0"/>
            </a:endParaRPr>
          </a:p>
        </p:txBody>
      </p:sp>
      <p:sp>
        <p:nvSpPr>
          <p:cNvPr id="1032" name="Rectangle 24"/>
          <p:cNvSpPr>
            <a:spLocks noChangeArrowheads="1"/>
          </p:cNvSpPr>
          <p:nvPr/>
        </p:nvSpPr>
        <p:spPr bwMode="auto">
          <a:xfrm>
            <a:off x="1524001" y="1879585"/>
            <a:ext cx="184714" cy="369324"/>
          </a:xfrm>
          <a:prstGeom prst="rect">
            <a:avLst/>
          </a:prstGeom>
          <a:noFill/>
          <a:ln w="9525">
            <a:noFill/>
            <a:miter lim="800000"/>
            <a:headEnd/>
            <a:tailEnd/>
          </a:ln>
        </p:spPr>
        <p:txBody>
          <a:bodyPr wrap="none" lIns="91432" tIns="45716" rIns="91432" bIns="45716" anchor="ctr">
            <a:spAutoFit/>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itchFamily="34" charset="0"/>
              <a:ea typeface="+mn-ea"/>
              <a:cs typeface="+mn-cs"/>
            </a:endParaRPr>
          </a:p>
        </p:txBody>
      </p:sp>
      <p:pic>
        <p:nvPicPr>
          <p:cNvPr id="1033" name="Picture 23"/>
          <p:cNvPicPr>
            <a:picLocks noChangeAspect="1" noChangeArrowheads="1"/>
          </p:cNvPicPr>
          <p:nvPr/>
        </p:nvPicPr>
        <p:blipFill>
          <a:blip r:embed="rId3" cstate="print"/>
          <a:srcRect/>
          <a:stretch>
            <a:fillRect/>
          </a:stretch>
        </p:blipFill>
        <p:spPr bwMode="auto">
          <a:xfrm>
            <a:off x="4332860" y="669521"/>
            <a:ext cx="1183111" cy="1198824"/>
          </a:xfrm>
          <a:prstGeom prst="rect">
            <a:avLst/>
          </a:prstGeom>
          <a:noFill/>
          <a:ln w="9525">
            <a:noFill/>
            <a:miter lim="800000"/>
            <a:headEnd/>
            <a:tailEnd/>
          </a:ln>
        </p:spPr>
      </p:pic>
      <p:sp>
        <p:nvSpPr>
          <p:cNvPr id="1034" name="Rectangle 25"/>
          <p:cNvSpPr>
            <a:spLocks noChangeArrowheads="1"/>
          </p:cNvSpPr>
          <p:nvPr/>
        </p:nvSpPr>
        <p:spPr bwMode="auto">
          <a:xfrm>
            <a:off x="1524001" y="2748028"/>
            <a:ext cx="2031309" cy="276991"/>
          </a:xfrm>
          <a:prstGeom prst="rect">
            <a:avLst/>
          </a:prstGeom>
          <a:noFill/>
          <a:ln w="9525">
            <a:noFill/>
            <a:miter lim="800000"/>
            <a:headEnd/>
            <a:tailEnd/>
          </a:ln>
        </p:spPr>
        <p:txBody>
          <a:bodyPr wrap="none" lIns="91432" tIns="45716" rIns="91432" bIns="45716" anchor="ctr">
            <a:spAutoFit/>
          </a:bodyPr>
          <a:lstStyle/>
          <a:p>
            <a:pPr marL="0" marR="0" lvl="0" indent="0" algn="l" defTabSz="914485"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itchFamily="34" charset="0"/>
                <a:ea typeface="+mn-ea"/>
                <a:cs typeface="Times New Roman" pitchFamily="18" charset="0"/>
              </a:rPr>
              <a:t>		</a:t>
            </a:r>
            <a:endParaRPr kumimoji="0" lang="en-US" sz="2400" b="0" i="0" u="none" strike="noStrike" kern="1200" cap="none" spc="0" normalizeH="0" baseline="0" noProof="0" dirty="0">
              <a:ln>
                <a:noFill/>
              </a:ln>
              <a:solidFill>
                <a:prstClr val="black"/>
              </a:solidFill>
              <a:effectLst/>
              <a:uLnTx/>
              <a:uFillTx/>
              <a:latin typeface="Tw Cen MT" pitchFamily="34" charset="0"/>
              <a:ea typeface="+mn-ea"/>
              <a:cs typeface="+mn-cs"/>
            </a:endParaRPr>
          </a:p>
        </p:txBody>
      </p:sp>
      <p:graphicFrame>
        <p:nvGraphicFramePr>
          <p:cNvPr id="1026" name="Object 22"/>
          <p:cNvGraphicFramePr>
            <a:graphicFrameLocks noChangeAspect="1"/>
          </p:cNvGraphicFramePr>
          <p:nvPr/>
        </p:nvGraphicFramePr>
        <p:xfrm>
          <a:off x="6235827" y="669522"/>
          <a:ext cx="889116" cy="1180019"/>
        </p:xfrm>
        <a:graphic>
          <a:graphicData uri="http://schemas.openxmlformats.org/presentationml/2006/ole">
            <mc:AlternateContent xmlns:mc="http://schemas.openxmlformats.org/markup-compatibility/2006">
              <mc:Choice xmlns:v="urn:schemas-microsoft-com:vml" Requires="v">
                <p:oleObj name="Photo Editor Photo" r:id="rId4" imgW="2905531" imgH="3914286" progId="">
                  <p:embed/>
                </p:oleObj>
              </mc:Choice>
              <mc:Fallback>
                <p:oleObj name="Photo Editor Photo" r:id="rId4" imgW="2905531" imgH="3914286" progId="">
                  <p:embed/>
                  <p:pic>
                    <p:nvPicPr>
                      <p:cNvPr id="1026"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827" y="669522"/>
                        <a:ext cx="889116" cy="11800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5" name="Rectangle 26"/>
          <p:cNvSpPr>
            <a:spLocks noChangeArrowheads="1"/>
          </p:cNvSpPr>
          <p:nvPr/>
        </p:nvSpPr>
        <p:spPr bwMode="auto">
          <a:xfrm>
            <a:off x="1524001" y="3889539"/>
            <a:ext cx="2031309" cy="276991"/>
          </a:xfrm>
          <a:prstGeom prst="rect">
            <a:avLst/>
          </a:prstGeom>
          <a:noFill/>
          <a:ln w="9525">
            <a:noFill/>
            <a:miter lim="800000"/>
            <a:headEnd/>
            <a:tailEnd/>
          </a:ln>
        </p:spPr>
        <p:txBody>
          <a:bodyPr wrap="none" lIns="91432" tIns="45716" rIns="91432" bIns="45716" anchor="ctr">
            <a:spAutoFit/>
          </a:bodyPr>
          <a:lstStyle/>
          <a:p>
            <a:pPr marL="0" marR="0" lvl="0" indent="0" algn="l" defTabSz="914485"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itchFamily="34" charset="0"/>
                <a:ea typeface="+mn-ea"/>
                <a:cs typeface="Times New Roman" pitchFamily="18" charset="0"/>
              </a:rPr>
              <a:t>		</a:t>
            </a:r>
            <a:endParaRPr kumimoji="0" lang="en-US" sz="2400" b="0" i="0" u="none" strike="noStrike" kern="1200" cap="none" spc="0" normalizeH="0" baseline="0" noProof="0" dirty="0">
              <a:ln>
                <a:noFill/>
              </a:ln>
              <a:solidFill>
                <a:prstClr val="black"/>
              </a:solidFill>
              <a:effectLst/>
              <a:uLnTx/>
              <a:uFillTx/>
              <a:latin typeface="Tw Cen MT" pitchFamily="34" charset="0"/>
              <a:ea typeface="+mn-ea"/>
              <a:cs typeface="+mn-cs"/>
            </a:endParaRPr>
          </a:p>
        </p:txBody>
      </p:sp>
      <p:pic>
        <p:nvPicPr>
          <p:cNvPr id="15" name="Picture 14" descr="MAPC_Logo_RGB.jpg"/>
          <p:cNvPicPr>
            <a:picLocks noChangeAspect="1"/>
          </p:cNvPicPr>
          <p:nvPr/>
        </p:nvPicPr>
        <p:blipFill>
          <a:blip r:embed="rId6" cstate="print"/>
          <a:stretch>
            <a:fillRect/>
          </a:stretch>
        </p:blipFill>
        <p:spPr>
          <a:xfrm>
            <a:off x="7844801" y="654851"/>
            <a:ext cx="1844541" cy="1175236"/>
          </a:xfrm>
          <a:prstGeom prst="rect">
            <a:avLst/>
          </a:prstGeom>
        </p:spPr>
      </p:pic>
      <p:pic>
        <p:nvPicPr>
          <p:cNvPr id="14" name="Picture 13">
            <a:extLst>
              <a:ext uri="{FF2B5EF4-FFF2-40B4-BE49-F238E27FC236}">
                <a16:creationId xmlns:a16="http://schemas.microsoft.com/office/drawing/2014/main" id="{F74D199C-9E50-4194-A1FA-9C9F47303A9D}"/>
              </a:ext>
            </a:extLst>
          </p:cNvPr>
          <p:cNvPicPr>
            <a:picLocks noChangeAspect="1"/>
          </p:cNvPicPr>
          <p:nvPr/>
        </p:nvPicPr>
        <p:blipFill>
          <a:blip r:embed="rId7" cstate="print"/>
          <a:stretch>
            <a:fillRect/>
          </a:stretch>
        </p:blipFill>
        <p:spPr>
          <a:xfrm>
            <a:off x="2486265" y="568247"/>
            <a:ext cx="1394363" cy="1401371"/>
          </a:xfrm>
          <a:prstGeom prst="rect">
            <a:avLst/>
          </a:prstGeom>
        </p:spPr>
      </p:pic>
      <p:pic>
        <p:nvPicPr>
          <p:cNvPr id="17" name="Picture 16">
            <a:extLst>
              <a:ext uri="{FF2B5EF4-FFF2-40B4-BE49-F238E27FC236}">
                <a16:creationId xmlns:a16="http://schemas.microsoft.com/office/drawing/2014/main" id="{BDD73A9E-F235-4E09-BBFD-DE05683E544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89342" y="4598214"/>
            <a:ext cx="1654283" cy="1654283"/>
          </a:xfrm>
          <a:prstGeom prst="rect">
            <a:avLst/>
          </a:prstGeom>
        </p:spPr>
      </p:pic>
      <p:pic>
        <p:nvPicPr>
          <p:cNvPr id="2" name="Picture 1">
            <a:extLst>
              <a:ext uri="{FF2B5EF4-FFF2-40B4-BE49-F238E27FC236}">
                <a16:creationId xmlns:a16="http://schemas.microsoft.com/office/drawing/2014/main" id="{72659A5C-852C-4199-9BFE-F269DD1A7DC0}"/>
              </a:ext>
            </a:extLst>
          </p:cNvPr>
          <p:cNvPicPr>
            <a:picLocks noChangeAspect="1"/>
          </p:cNvPicPr>
          <p:nvPr/>
        </p:nvPicPr>
        <p:blipFill>
          <a:blip r:embed="rId9"/>
          <a:stretch>
            <a:fillRect/>
          </a:stretch>
        </p:blipFill>
        <p:spPr>
          <a:xfrm>
            <a:off x="866965" y="4831359"/>
            <a:ext cx="1715778" cy="11879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1026"/>
          <p:cNvSpPr txBox="1">
            <a:spLocks noChangeArrowheads="1"/>
          </p:cNvSpPr>
          <p:nvPr/>
        </p:nvSpPr>
        <p:spPr bwMode="auto">
          <a:xfrm>
            <a:off x="307566" y="98298"/>
            <a:ext cx="4694831" cy="769433"/>
          </a:xfrm>
          <a:prstGeom prst="rect">
            <a:avLst/>
          </a:prstGeom>
          <a:noFill/>
          <a:ln w="9525">
            <a:noFill/>
            <a:miter lim="800000"/>
            <a:headEnd/>
            <a:tailEnd/>
          </a:ln>
        </p:spPr>
        <p:txBody>
          <a:bodyPr wrap="square" lIns="91432" tIns="45716" rIns="91432" bIns="45716">
            <a:spAutoFit/>
          </a:bodyPr>
          <a:lstStyle/>
          <a:p>
            <a:pPr defTabSz="914485" eaLnBrk="0" hangingPunct="0">
              <a:spcBef>
                <a:spcPct val="50000"/>
              </a:spcBef>
            </a:pPr>
            <a:r>
              <a:rPr lang="en-US" sz="4400" b="1" dirty="0">
                <a:solidFill>
                  <a:srgbClr val="00B0F0"/>
                </a:solidFill>
                <a:latin typeface="Corbel" panose="020B0503020204020204" pitchFamily="34" charset="0"/>
              </a:rPr>
              <a:t>Rumney Marsh</a:t>
            </a:r>
          </a:p>
        </p:txBody>
      </p:sp>
      <p:sp>
        <p:nvSpPr>
          <p:cNvPr id="12292" name="Text Box 1028"/>
          <p:cNvSpPr txBox="1">
            <a:spLocks noChangeArrowheads="1"/>
          </p:cNvSpPr>
          <p:nvPr/>
        </p:nvSpPr>
        <p:spPr bwMode="auto">
          <a:xfrm>
            <a:off x="7547430" y="1571626"/>
            <a:ext cx="2742595" cy="461657"/>
          </a:xfrm>
          <a:prstGeom prst="rect">
            <a:avLst/>
          </a:prstGeom>
          <a:noFill/>
          <a:ln w="9525">
            <a:noFill/>
            <a:miter lim="800000"/>
            <a:headEnd/>
            <a:tailEnd/>
          </a:ln>
        </p:spPr>
        <p:txBody>
          <a:bodyPr lIns="91432" tIns="45716" rIns="91432" bIns="45716">
            <a:spAutoFit/>
          </a:bodyPr>
          <a:lstStyle/>
          <a:p>
            <a:pPr defTabSz="914485" eaLnBrk="0" hangingPunct="0">
              <a:spcBef>
                <a:spcPct val="50000"/>
              </a:spcBef>
            </a:pPr>
            <a:endParaRPr lang="en-US" sz="2400" dirty="0">
              <a:solidFill>
                <a:prstClr val="white"/>
              </a:solidFill>
              <a:latin typeface="Times New Roman" pitchFamily="18" charset="0"/>
            </a:endParaRPr>
          </a:p>
        </p:txBody>
      </p:sp>
      <p:sp>
        <p:nvSpPr>
          <p:cNvPr id="12293" name="Text Box 1029"/>
          <p:cNvSpPr txBox="1">
            <a:spLocks noChangeArrowheads="1"/>
          </p:cNvSpPr>
          <p:nvPr/>
        </p:nvSpPr>
        <p:spPr bwMode="auto">
          <a:xfrm>
            <a:off x="8055430" y="1571626"/>
            <a:ext cx="2210405" cy="461657"/>
          </a:xfrm>
          <a:prstGeom prst="rect">
            <a:avLst/>
          </a:prstGeom>
          <a:noFill/>
          <a:ln w="9525">
            <a:noFill/>
            <a:miter lim="800000"/>
            <a:headEnd/>
            <a:tailEnd/>
          </a:ln>
        </p:spPr>
        <p:txBody>
          <a:bodyPr lIns="91432" tIns="45716" rIns="91432" bIns="45716">
            <a:spAutoFit/>
          </a:bodyPr>
          <a:lstStyle/>
          <a:p>
            <a:pPr defTabSz="914485" eaLnBrk="0" hangingPunct="0">
              <a:spcBef>
                <a:spcPct val="50000"/>
              </a:spcBef>
            </a:pPr>
            <a:endParaRPr lang="en-US" sz="2400" dirty="0">
              <a:solidFill>
                <a:prstClr val="white"/>
              </a:solidFill>
              <a:latin typeface="Times New Roman" pitchFamily="18" charset="0"/>
            </a:endParaRPr>
          </a:p>
        </p:txBody>
      </p:sp>
      <p:sp>
        <p:nvSpPr>
          <p:cNvPr id="12299" name="Rectangle 3"/>
          <p:cNvSpPr>
            <a:spLocks noChangeArrowheads="1"/>
          </p:cNvSpPr>
          <p:nvPr/>
        </p:nvSpPr>
        <p:spPr bwMode="auto">
          <a:xfrm>
            <a:off x="307566" y="978143"/>
            <a:ext cx="5388892" cy="5781559"/>
          </a:xfrm>
          <a:prstGeom prst="rect">
            <a:avLst/>
          </a:prstGeom>
          <a:noFill/>
          <a:ln w="9525">
            <a:noFill/>
            <a:miter lim="800000"/>
            <a:headEnd/>
            <a:tailEnd/>
          </a:ln>
        </p:spPr>
        <p:txBody>
          <a:bodyPr lIns="91432" tIns="45716" rIns="91432" bIns="45716"/>
          <a:lstStyle/>
          <a:p>
            <a:pPr marL="342369" indent="-342369" defTabSz="914485">
              <a:spcBef>
                <a:spcPct val="20000"/>
              </a:spcBef>
              <a:buSzPct val="90000"/>
              <a:buFont typeface="Arial" pitchFamily="34" charset="0"/>
              <a:buChar char="•"/>
            </a:pPr>
            <a:r>
              <a:rPr lang="en-US" sz="2500" dirty="0">
                <a:solidFill>
                  <a:prstClr val="white"/>
                </a:solidFill>
                <a:latin typeface="Tw Cen MT" pitchFamily="34" charset="0"/>
              </a:rPr>
              <a:t>2274 acres, extensive saltmarshes &amp; mud flats, designated ACEC 1988</a:t>
            </a:r>
            <a:br>
              <a:rPr lang="en-US" sz="2600" dirty="0">
                <a:solidFill>
                  <a:prstClr val="white"/>
                </a:solidFill>
                <a:latin typeface="Tw Cen MT" pitchFamily="34" charset="0"/>
              </a:rPr>
            </a:br>
            <a:endParaRPr lang="en-US" sz="1000" dirty="0">
              <a:solidFill>
                <a:prstClr val="white"/>
              </a:solidFill>
              <a:latin typeface="Tw Cen MT" pitchFamily="34" charset="0"/>
            </a:endParaRPr>
          </a:p>
          <a:p>
            <a:pPr marL="342369" indent="-342369" defTabSz="914485">
              <a:spcBef>
                <a:spcPct val="20000"/>
              </a:spcBef>
              <a:buSzPct val="90000"/>
              <a:buFont typeface="Arial" pitchFamily="34" charset="0"/>
              <a:buChar char="•"/>
            </a:pPr>
            <a:r>
              <a:rPr lang="en-US" sz="2500" dirty="0">
                <a:solidFill>
                  <a:prstClr val="white"/>
                </a:solidFill>
                <a:latin typeface="Tw Cen MT" pitchFamily="34" charset="0"/>
              </a:rPr>
              <a:t>Historic fill/drainage alterations led to  tidal restrictions, erosion, flooding</a:t>
            </a:r>
            <a:br>
              <a:rPr lang="en-US" sz="2600" dirty="0">
                <a:solidFill>
                  <a:prstClr val="white"/>
                </a:solidFill>
                <a:latin typeface="Tw Cen MT" pitchFamily="34" charset="0"/>
              </a:rPr>
            </a:br>
            <a:endParaRPr lang="en-US" sz="1000" dirty="0">
              <a:solidFill>
                <a:prstClr val="white"/>
              </a:solidFill>
              <a:latin typeface="Tw Cen MT" pitchFamily="34" charset="0"/>
            </a:endParaRPr>
          </a:p>
          <a:p>
            <a:pPr marL="342369" indent="-342369" defTabSz="914485">
              <a:spcBef>
                <a:spcPct val="20000"/>
              </a:spcBef>
              <a:buSzPct val="90000"/>
              <a:buFont typeface="Arial" pitchFamily="34" charset="0"/>
              <a:buChar char="•"/>
            </a:pPr>
            <a:r>
              <a:rPr lang="en-US" sz="2500" dirty="0">
                <a:solidFill>
                  <a:prstClr val="white"/>
                </a:solidFill>
                <a:latin typeface="Tw Cen MT" pitchFamily="34" charset="0"/>
              </a:rPr>
              <a:t>Salt Marsh Restoration Plan identified restoration projects, EPA tracking 44 projects over 20 years</a:t>
            </a:r>
          </a:p>
          <a:p>
            <a:pPr marL="342369" indent="-342369" defTabSz="914485">
              <a:spcBef>
                <a:spcPct val="20000"/>
              </a:spcBef>
              <a:buSzPct val="90000"/>
              <a:buFont typeface="Arial" pitchFamily="34" charset="0"/>
              <a:buChar char="•"/>
            </a:pPr>
            <a:endParaRPr lang="en-US" sz="800" dirty="0">
              <a:solidFill>
                <a:prstClr val="white"/>
              </a:solidFill>
              <a:latin typeface="Tw Cen MT" pitchFamily="34" charset="0"/>
            </a:endParaRPr>
          </a:p>
          <a:p>
            <a:pPr marL="342369" indent="-342369" defTabSz="914485">
              <a:spcBef>
                <a:spcPct val="20000"/>
              </a:spcBef>
              <a:buSzPct val="90000"/>
              <a:buFont typeface="Arial" pitchFamily="34" charset="0"/>
              <a:buChar char="•"/>
            </a:pPr>
            <a:r>
              <a:rPr lang="en-US" sz="2500" dirty="0">
                <a:solidFill>
                  <a:prstClr val="white"/>
                </a:solidFill>
                <a:latin typeface="Tw Cen MT" pitchFamily="34" charset="0"/>
              </a:rPr>
              <a:t>EPA water level study in 2019 shows impact of the highway embankment on E. Saugus drainage</a:t>
            </a:r>
          </a:p>
          <a:p>
            <a:pPr defTabSz="914485">
              <a:spcBef>
                <a:spcPct val="20000"/>
              </a:spcBef>
              <a:buSzPct val="90000"/>
            </a:pPr>
            <a:endParaRPr lang="en-US" sz="800" dirty="0">
              <a:solidFill>
                <a:prstClr val="white"/>
              </a:solidFill>
              <a:latin typeface="Tw Cen MT" pitchFamily="34" charset="0"/>
            </a:endParaRPr>
          </a:p>
          <a:p>
            <a:pPr marL="342369" indent="-342369" defTabSz="914485">
              <a:spcBef>
                <a:spcPct val="20000"/>
              </a:spcBef>
              <a:buSzPct val="90000"/>
              <a:buFont typeface="Arial" pitchFamily="34" charset="0"/>
              <a:buChar char="•"/>
            </a:pPr>
            <a:r>
              <a:rPr lang="en-US" sz="2600" dirty="0">
                <a:solidFill>
                  <a:prstClr val="white"/>
                </a:solidFill>
                <a:latin typeface="Tw Cen MT" pitchFamily="34" charset="0"/>
              </a:rPr>
              <a:t> </a:t>
            </a:r>
            <a:r>
              <a:rPr lang="en-US" sz="2500" dirty="0">
                <a:solidFill>
                  <a:prstClr val="white"/>
                </a:solidFill>
                <a:latin typeface="Tw Cen MT" pitchFamily="34" charset="0"/>
              </a:rPr>
              <a:t>Rt. 107 bridges are key tidal</a:t>
            </a:r>
            <a:br>
              <a:rPr lang="en-US" sz="2500" dirty="0">
                <a:solidFill>
                  <a:prstClr val="white"/>
                </a:solidFill>
                <a:latin typeface="Tw Cen MT" pitchFamily="34" charset="0"/>
              </a:rPr>
            </a:br>
            <a:r>
              <a:rPr lang="en-US" sz="2500" dirty="0">
                <a:solidFill>
                  <a:prstClr val="white"/>
                </a:solidFill>
                <a:latin typeface="Tw Cen MT" pitchFamily="34" charset="0"/>
              </a:rPr>
              <a:t> restrictions to the upper estuary</a:t>
            </a:r>
            <a:br>
              <a:rPr lang="en-US" sz="2600" dirty="0">
                <a:solidFill>
                  <a:prstClr val="white"/>
                </a:solidFill>
                <a:latin typeface="Tw Cen MT" pitchFamily="34" charset="0"/>
              </a:rPr>
            </a:br>
            <a:endParaRPr lang="en-US" sz="800" dirty="0">
              <a:solidFill>
                <a:prstClr val="white"/>
              </a:solidFill>
              <a:latin typeface="Tw Cen MT" pitchFamily="34" charset="0"/>
            </a:endParaRPr>
          </a:p>
          <a:p>
            <a:pPr marL="342369" indent="-342369" defTabSz="914485">
              <a:spcBef>
                <a:spcPct val="20000"/>
              </a:spcBef>
              <a:buSzPct val="90000"/>
              <a:buFont typeface="Arial" pitchFamily="34" charset="0"/>
              <a:buChar char="•"/>
            </a:pPr>
            <a:endParaRPr lang="en-US" sz="2600" dirty="0">
              <a:solidFill>
                <a:prstClr val="white"/>
              </a:solidFill>
              <a:latin typeface="Tw Cen MT" pitchFamily="34" charset="0"/>
            </a:endParaRPr>
          </a:p>
          <a:p>
            <a:pPr marL="342369" indent="-342369" defTabSz="914485">
              <a:spcBef>
                <a:spcPct val="20000"/>
              </a:spcBef>
              <a:buSzPct val="90000"/>
              <a:buFont typeface="Arial" pitchFamily="34" charset="0"/>
              <a:buChar char="•"/>
            </a:pPr>
            <a:br>
              <a:rPr lang="en-US" sz="2600" dirty="0">
                <a:solidFill>
                  <a:prstClr val="white"/>
                </a:solidFill>
                <a:latin typeface="Tw Cen MT" pitchFamily="34" charset="0"/>
              </a:rPr>
            </a:br>
            <a:endParaRPr lang="en-US" sz="200" dirty="0">
              <a:solidFill>
                <a:prstClr val="white"/>
              </a:solidFill>
              <a:latin typeface="Tw Cen MT" pitchFamily="34" charset="0"/>
            </a:endParaRPr>
          </a:p>
          <a:p>
            <a:pPr marL="342369" indent="-342369" defTabSz="914485">
              <a:spcBef>
                <a:spcPct val="20000"/>
              </a:spcBef>
              <a:buSzPct val="90000"/>
              <a:buFont typeface="Arial" pitchFamily="34" charset="0"/>
              <a:buChar char="•"/>
            </a:pPr>
            <a:endParaRPr lang="en-US" sz="2600" dirty="0">
              <a:solidFill>
                <a:prstClr val="white"/>
              </a:solidFill>
              <a:latin typeface="Tw Cen MT" pitchFamily="34" charset="0"/>
            </a:endParaRPr>
          </a:p>
          <a:p>
            <a:pPr marL="342369" indent="-342369" defTabSz="914485">
              <a:spcBef>
                <a:spcPct val="20000"/>
              </a:spcBef>
              <a:buSzPct val="90000"/>
            </a:pPr>
            <a:endParaRPr lang="en-US" sz="2000" dirty="0">
              <a:solidFill>
                <a:prstClr val="white"/>
              </a:solidFill>
              <a:latin typeface="Tw Cen MT" pitchFamily="34" charset="0"/>
            </a:endParaRPr>
          </a:p>
          <a:p>
            <a:pPr marL="743301" lvl="1" indent="-286809" defTabSz="914485">
              <a:spcBef>
                <a:spcPct val="20000"/>
              </a:spcBef>
              <a:buSzPct val="75000"/>
            </a:pPr>
            <a:endParaRPr lang="en-US" sz="2000" dirty="0">
              <a:solidFill>
                <a:prstClr val="white"/>
              </a:solidFill>
              <a:latin typeface="Tw Cen MT" pitchFamily="34" charset="0"/>
            </a:endParaRPr>
          </a:p>
        </p:txBody>
      </p:sp>
      <p:pic>
        <p:nvPicPr>
          <p:cNvPr id="15362" name="Picture 2"/>
          <p:cNvPicPr>
            <a:picLocks noChangeAspect="1" noChangeArrowheads="1"/>
          </p:cNvPicPr>
          <p:nvPr/>
        </p:nvPicPr>
        <p:blipFill>
          <a:blip r:embed="rId3"/>
          <a:srcRect/>
          <a:stretch>
            <a:fillRect/>
          </a:stretch>
        </p:blipFill>
        <p:spPr bwMode="auto">
          <a:xfrm>
            <a:off x="6076950" y="3424239"/>
            <a:ext cx="38100" cy="9525"/>
          </a:xfrm>
          <a:prstGeom prst="rect">
            <a:avLst/>
          </a:prstGeom>
          <a:noFill/>
          <a:ln w="9525">
            <a:noFill/>
            <a:miter lim="800000"/>
            <a:headEnd/>
            <a:tailEnd/>
          </a:ln>
        </p:spPr>
      </p:pic>
      <p:pic>
        <p:nvPicPr>
          <p:cNvPr id="3" name="Picture 2">
            <a:extLst>
              <a:ext uri="{FF2B5EF4-FFF2-40B4-BE49-F238E27FC236}">
                <a16:creationId xmlns:a16="http://schemas.microsoft.com/office/drawing/2014/main" id="{75B76ED3-C439-41CD-A1CC-12B402FA5709}"/>
              </a:ext>
            </a:extLst>
          </p:cNvPr>
          <p:cNvPicPr>
            <a:picLocks noChangeAspect="1"/>
          </p:cNvPicPr>
          <p:nvPr/>
        </p:nvPicPr>
        <p:blipFill>
          <a:blip r:embed="rId4"/>
          <a:stretch>
            <a:fillRect/>
          </a:stretch>
        </p:blipFill>
        <p:spPr>
          <a:xfrm>
            <a:off x="5888152" y="686629"/>
            <a:ext cx="6061150" cy="5275080"/>
          </a:xfrm>
          <a:prstGeom prst="rect">
            <a:avLst/>
          </a:prstGeom>
        </p:spPr>
      </p:pic>
    </p:spTree>
    <p:extLst>
      <p:ext uri="{BB962C8B-B14F-4D97-AF65-F5344CB8AC3E}">
        <p14:creationId xmlns:p14="http://schemas.microsoft.com/office/powerpoint/2010/main" val="196223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78" y="53283"/>
            <a:ext cx="8229600" cy="639762"/>
          </a:xfrm>
        </p:spPr>
        <p:txBody>
          <a:bodyPr>
            <a:noAutofit/>
          </a:bodyPr>
          <a:lstStyle/>
          <a:p>
            <a:r>
              <a:rPr lang="en-US" b="1" dirty="0">
                <a:solidFill>
                  <a:srgbClr val="00B0F0"/>
                </a:solidFill>
                <a:latin typeface="Corbel" panose="020B0503020204020204" pitchFamily="34" charset="0"/>
              </a:rPr>
              <a:t>Multiple Natural Hazards</a:t>
            </a:r>
          </a:p>
        </p:txBody>
      </p:sp>
      <p:pic>
        <p:nvPicPr>
          <p:cNvPr id="4" name="Content Placeholder 3"/>
          <p:cNvPicPr>
            <a:picLocks noGrp="1" noChangeAspect="1"/>
          </p:cNvPicPr>
          <p:nvPr>
            <p:ph idx="1"/>
          </p:nvPr>
        </p:nvPicPr>
        <p:blipFill>
          <a:blip r:embed="rId2"/>
          <a:stretch>
            <a:fillRect/>
          </a:stretch>
        </p:blipFill>
        <p:spPr>
          <a:xfrm>
            <a:off x="701417" y="4227335"/>
            <a:ext cx="3436137" cy="2200728"/>
          </a:xfrm>
          <a:prstGeom prst="rect">
            <a:avLst/>
          </a:prstGeom>
        </p:spPr>
      </p:pic>
      <p:pic>
        <p:nvPicPr>
          <p:cNvPr id="5" name="Picture 4"/>
          <p:cNvPicPr>
            <a:picLocks noChangeAspect="1"/>
          </p:cNvPicPr>
          <p:nvPr/>
        </p:nvPicPr>
        <p:blipFill>
          <a:blip r:embed="rId3"/>
          <a:stretch>
            <a:fillRect/>
          </a:stretch>
        </p:blipFill>
        <p:spPr>
          <a:xfrm>
            <a:off x="701417" y="1359741"/>
            <a:ext cx="3352800" cy="2290208"/>
          </a:xfrm>
          <a:prstGeom prst="rect">
            <a:avLst/>
          </a:prstGeom>
        </p:spPr>
      </p:pic>
      <p:pic>
        <p:nvPicPr>
          <p:cNvPr id="6" name="Picture 5"/>
          <p:cNvPicPr>
            <a:picLocks noChangeAspect="1"/>
          </p:cNvPicPr>
          <p:nvPr/>
        </p:nvPicPr>
        <p:blipFill>
          <a:blip r:embed="rId4"/>
          <a:stretch>
            <a:fillRect/>
          </a:stretch>
        </p:blipFill>
        <p:spPr>
          <a:xfrm>
            <a:off x="4601242" y="1420448"/>
            <a:ext cx="3216289" cy="2428620"/>
          </a:xfrm>
          <a:prstGeom prst="rect">
            <a:avLst/>
          </a:prstGeom>
        </p:spPr>
      </p:pic>
      <p:pic>
        <p:nvPicPr>
          <p:cNvPr id="7" name="Picture 6"/>
          <p:cNvPicPr>
            <a:picLocks noChangeAspect="1"/>
          </p:cNvPicPr>
          <p:nvPr/>
        </p:nvPicPr>
        <p:blipFill>
          <a:blip r:embed="rId5"/>
          <a:stretch>
            <a:fillRect/>
          </a:stretch>
        </p:blipFill>
        <p:spPr>
          <a:xfrm>
            <a:off x="4684080" y="4301976"/>
            <a:ext cx="3216289" cy="2200728"/>
          </a:xfrm>
          <a:prstGeom prst="rect">
            <a:avLst/>
          </a:prstGeom>
        </p:spPr>
      </p:pic>
      <p:sp>
        <p:nvSpPr>
          <p:cNvPr id="8" name="Rectangle 7"/>
          <p:cNvSpPr/>
          <p:nvPr/>
        </p:nvSpPr>
        <p:spPr>
          <a:xfrm>
            <a:off x="1415021" y="898076"/>
            <a:ext cx="1925592" cy="461665"/>
          </a:xfrm>
          <a:prstGeom prst="rect">
            <a:avLst/>
          </a:prstGeom>
        </p:spPr>
        <p:txBody>
          <a:bodyPr wrap="none">
            <a:spAutoFit/>
          </a:bodyPr>
          <a:lstStyle/>
          <a:p>
            <a:r>
              <a:rPr lang="en-US" sz="2400" b="1" dirty="0">
                <a:solidFill>
                  <a:prstClr val="white"/>
                </a:solidFill>
                <a:latin typeface="Calibri"/>
              </a:rPr>
              <a:t>Extreme Heat</a:t>
            </a:r>
          </a:p>
        </p:txBody>
      </p:sp>
      <p:sp>
        <p:nvSpPr>
          <p:cNvPr id="9" name="Rectangle 8"/>
          <p:cNvSpPr/>
          <p:nvPr/>
        </p:nvSpPr>
        <p:spPr>
          <a:xfrm>
            <a:off x="5447741" y="892647"/>
            <a:ext cx="1427332" cy="461665"/>
          </a:xfrm>
          <a:prstGeom prst="rect">
            <a:avLst/>
          </a:prstGeom>
        </p:spPr>
        <p:txBody>
          <a:bodyPr wrap="square">
            <a:spAutoFit/>
          </a:bodyPr>
          <a:lstStyle/>
          <a:p>
            <a:r>
              <a:rPr lang="en-US" sz="2400" b="1" dirty="0">
                <a:solidFill>
                  <a:prstClr val="white"/>
                </a:solidFill>
                <a:latin typeface="Calibri"/>
              </a:rPr>
              <a:t>Drought</a:t>
            </a:r>
          </a:p>
        </p:txBody>
      </p:sp>
      <p:sp>
        <p:nvSpPr>
          <p:cNvPr id="12" name="Rectangle 11"/>
          <p:cNvSpPr/>
          <p:nvPr/>
        </p:nvSpPr>
        <p:spPr>
          <a:xfrm>
            <a:off x="4684080" y="3823924"/>
            <a:ext cx="2954655" cy="461665"/>
          </a:xfrm>
          <a:prstGeom prst="rect">
            <a:avLst/>
          </a:prstGeom>
        </p:spPr>
        <p:txBody>
          <a:bodyPr wrap="none">
            <a:spAutoFit/>
          </a:bodyPr>
          <a:lstStyle/>
          <a:p>
            <a:r>
              <a:rPr lang="en-US" sz="2400" b="1" dirty="0">
                <a:solidFill>
                  <a:prstClr val="white"/>
                </a:solidFill>
                <a:latin typeface="Calibri"/>
              </a:rPr>
              <a:t>Extreme Precipitation</a:t>
            </a:r>
          </a:p>
        </p:txBody>
      </p:sp>
      <p:sp>
        <p:nvSpPr>
          <p:cNvPr id="13" name="Rectangle 12"/>
          <p:cNvSpPr/>
          <p:nvPr/>
        </p:nvSpPr>
        <p:spPr>
          <a:xfrm>
            <a:off x="1362145" y="3765670"/>
            <a:ext cx="1765612" cy="461665"/>
          </a:xfrm>
          <a:prstGeom prst="rect">
            <a:avLst/>
          </a:prstGeom>
        </p:spPr>
        <p:txBody>
          <a:bodyPr wrap="none">
            <a:spAutoFit/>
          </a:bodyPr>
          <a:lstStyle/>
          <a:p>
            <a:r>
              <a:rPr lang="en-US" sz="2400" b="1" dirty="0">
                <a:solidFill>
                  <a:prstClr val="white"/>
                </a:solidFill>
                <a:latin typeface="Calibri"/>
              </a:rPr>
              <a:t>Earthquakes</a:t>
            </a:r>
          </a:p>
        </p:txBody>
      </p:sp>
      <p:pic>
        <p:nvPicPr>
          <p:cNvPr id="3" name="Picture 2">
            <a:extLst>
              <a:ext uri="{FF2B5EF4-FFF2-40B4-BE49-F238E27FC236}">
                <a16:creationId xmlns:a16="http://schemas.microsoft.com/office/drawing/2014/main" id="{51896FEA-B552-4E0A-83DA-459F49BD9F9A}"/>
              </a:ext>
            </a:extLst>
          </p:cNvPr>
          <p:cNvPicPr>
            <a:picLocks noChangeAspect="1"/>
          </p:cNvPicPr>
          <p:nvPr/>
        </p:nvPicPr>
        <p:blipFill>
          <a:blip r:embed="rId6"/>
          <a:stretch>
            <a:fillRect/>
          </a:stretch>
        </p:blipFill>
        <p:spPr>
          <a:xfrm>
            <a:off x="8364057" y="1420448"/>
            <a:ext cx="3443252" cy="5007615"/>
          </a:xfrm>
          <a:prstGeom prst="rect">
            <a:avLst/>
          </a:prstGeom>
        </p:spPr>
      </p:pic>
      <p:sp>
        <p:nvSpPr>
          <p:cNvPr id="14" name="Rectangle 13">
            <a:extLst>
              <a:ext uri="{FF2B5EF4-FFF2-40B4-BE49-F238E27FC236}">
                <a16:creationId xmlns:a16="http://schemas.microsoft.com/office/drawing/2014/main" id="{3697F3C4-6B50-470A-9DA8-3E1C881FAB8A}"/>
              </a:ext>
            </a:extLst>
          </p:cNvPr>
          <p:cNvSpPr/>
          <p:nvPr/>
        </p:nvSpPr>
        <p:spPr>
          <a:xfrm>
            <a:off x="8525761" y="958783"/>
            <a:ext cx="2986202" cy="461665"/>
          </a:xfrm>
          <a:prstGeom prst="rect">
            <a:avLst/>
          </a:prstGeom>
        </p:spPr>
        <p:txBody>
          <a:bodyPr wrap="none">
            <a:spAutoFit/>
          </a:bodyPr>
          <a:lstStyle/>
          <a:p>
            <a:r>
              <a:rPr lang="en-US" sz="2400" b="1" dirty="0">
                <a:solidFill>
                  <a:prstClr val="white"/>
                </a:solidFill>
                <a:latin typeface="Calibri"/>
              </a:rPr>
              <a:t>Future Climate Trends</a:t>
            </a:r>
          </a:p>
        </p:txBody>
      </p:sp>
    </p:spTree>
    <p:extLst>
      <p:ext uri="{BB962C8B-B14F-4D97-AF65-F5344CB8AC3E}">
        <p14:creationId xmlns:p14="http://schemas.microsoft.com/office/powerpoint/2010/main" val="3710530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640332" y="1322895"/>
            <a:ext cx="7696200" cy="4800600"/>
          </a:xfrm>
        </p:spPr>
        <p:txBody>
          <a:bodyPr>
            <a:noAutofit/>
          </a:bodyPr>
          <a:lstStyle/>
          <a:p>
            <a:pPr>
              <a:lnSpc>
                <a:spcPct val="90000"/>
              </a:lnSpc>
              <a:buNone/>
            </a:pPr>
            <a:r>
              <a:rPr lang="en-US" sz="2400" b="1" dirty="0">
                <a:solidFill>
                  <a:srgbClr val="FFC000"/>
                </a:solidFill>
                <a:latin typeface="Tw Cen MT" pitchFamily="34" charset="0"/>
              </a:rPr>
              <a:t>HURRICANE Estimated Damages</a:t>
            </a:r>
            <a:endParaRPr lang="en-US" sz="2400" dirty="0">
              <a:solidFill>
                <a:srgbClr val="FFC000"/>
              </a:solidFill>
              <a:latin typeface="Tw Cen MT" pitchFamily="34" charset="0"/>
            </a:endParaRPr>
          </a:p>
          <a:p>
            <a:pPr>
              <a:lnSpc>
                <a:spcPct val="90000"/>
              </a:lnSpc>
              <a:buNone/>
            </a:pPr>
            <a:r>
              <a:rPr lang="en-US" sz="2000" dirty="0">
                <a:solidFill>
                  <a:schemeClr val="bg1"/>
                </a:solidFill>
                <a:latin typeface="Tw Cen MT" pitchFamily="34" charset="0"/>
              </a:rPr>
              <a:t>100-Year Hurricane property damage:   	</a:t>
            </a:r>
            <a:r>
              <a:rPr lang="en-US" sz="2400" b="1" dirty="0">
                <a:solidFill>
                  <a:schemeClr val="bg1"/>
                </a:solidFill>
                <a:latin typeface="Tw Cen MT" pitchFamily="34" charset="0"/>
              </a:rPr>
              <a:t>$     17,318,000</a:t>
            </a:r>
            <a:endParaRPr lang="en-US" sz="2000" b="1" dirty="0">
              <a:solidFill>
                <a:schemeClr val="bg1"/>
              </a:solidFill>
              <a:latin typeface="Tw Cen MT" pitchFamily="34" charset="0"/>
            </a:endParaRPr>
          </a:p>
          <a:p>
            <a:pPr eaLnBrk="1" hangingPunct="1">
              <a:lnSpc>
                <a:spcPct val="90000"/>
              </a:lnSpc>
              <a:buNone/>
            </a:pPr>
            <a:r>
              <a:rPr lang="en-US" sz="2000" dirty="0">
                <a:solidFill>
                  <a:schemeClr val="bg1"/>
                </a:solidFill>
                <a:latin typeface="Tw Cen MT" pitchFamily="34" charset="0"/>
              </a:rPr>
              <a:t>500-Year Hurricane property damage:   	</a:t>
            </a:r>
            <a:r>
              <a:rPr lang="en-US" sz="2400" b="1" dirty="0">
                <a:solidFill>
                  <a:schemeClr val="bg1"/>
                </a:solidFill>
                <a:latin typeface="Tw Cen MT" pitchFamily="34" charset="0"/>
              </a:rPr>
              <a:t>$     87,541,000</a:t>
            </a:r>
            <a:endParaRPr lang="en-US" sz="2000" b="1" dirty="0">
              <a:solidFill>
                <a:schemeClr val="bg1"/>
              </a:solidFill>
              <a:latin typeface="Tw Cen MT" pitchFamily="34" charset="0"/>
            </a:endParaRPr>
          </a:p>
          <a:p>
            <a:pPr eaLnBrk="1" hangingPunct="1">
              <a:lnSpc>
                <a:spcPct val="90000"/>
              </a:lnSpc>
              <a:buNone/>
            </a:pPr>
            <a:endParaRPr lang="en-US" sz="1200" b="1" dirty="0">
              <a:solidFill>
                <a:schemeClr val="bg1"/>
              </a:solidFill>
              <a:latin typeface="Tw Cen MT" pitchFamily="34" charset="0"/>
            </a:endParaRPr>
          </a:p>
          <a:p>
            <a:pPr>
              <a:buNone/>
            </a:pPr>
            <a:r>
              <a:rPr lang="en-US" sz="2400" b="1" dirty="0">
                <a:solidFill>
                  <a:srgbClr val="FFC000"/>
                </a:solidFill>
                <a:latin typeface="Tw Cen MT" pitchFamily="34" charset="0"/>
              </a:rPr>
              <a:t>EARTHQUAKE Estimated Damages</a:t>
            </a:r>
            <a:r>
              <a:rPr lang="en-US" sz="2400" dirty="0">
                <a:solidFill>
                  <a:srgbClr val="FFC000"/>
                </a:solidFill>
                <a:latin typeface="Tw Cen MT" pitchFamily="34" charset="0"/>
              </a:rPr>
              <a:t> </a:t>
            </a:r>
          </a:p>
          <a:p>
            <a:pPr>
              <a:buNone/>
            </a:pPr>
            <a:r>
              <a:rPr lang="en-US" sz="2000" dirty="0">
                <a:solidFill>
                  <a:schemeClr val="bg1"/>
                </a:solidFill>
                <a:latin typeface="Tw Cen MT" pitchFamily="34" charset="0"/>
              </a:rPr>
              <a:t>Magnitude 5 total property damage</a:t>
            </a:r>
            <a:r>
              <a:rPr lang="en-US" sz="2000" b="1" dirty="0">
                <a:solidFill>
                  <a:schemeClr val="bg1"/>
                </a:solidFill>
                <a:latin typeface="Tw Cen MT" pitchFamily="34" charset="0"/>
              </a:rPr>
              <a:t>:        	 </a:t>
            </a:r>
            <a:r>
              <a:rPr lang="en-US" sz="2400" b="1" dirty="0">
                <a:solidFill>
                  <a:schemeClr val="bg1"/>
                </a:solidFill>
                <a:latin typeface="Tw Cen MT" pitchFamily="34" charset="0"/>
              </a:rPr>
              <a:t>$    602,840,000</a:t>
            </a:r>
            <a:endParaRPr lang="en-US" sz="2000" b="1" dirty="0">
              <a:solidFill>
                <a:schemeClr val="bg1"/>
              </a:solidFill>
              <a:latin typeface="Tw Cen MT" pitchFamily="34" charset="0"/>
            </a:endParaRPr>
          </a:p>
          <a:p>
            <a:pPr>
              <a:buNone/>
            </a:pPr>
            <a:r>
              <a:rPr lang="en-US" sz="2000" dirty="0">
                <a:solidFill>
                  <a:schemeClr val="bg1"/>
                </a:solidFill>
                <a:latin typeface="Tw Cen MT" pitchFamily="34" charset="0"/>
              </a:rPr>
              <a:t>Magnitude 7 total property damage:        	 </a:t>
            </a:r>
            <a:r>
              <a:rPr lang="en-US" sz="2400" b="1" dirty="0">
                <a:solidFill>
                  <a:schemeClr val="bg1"/>
                </a:solidFill>
                <a:latin typeface="Tw Cen MT" pitchFamily="34" charset="0"/>
              </a:rPr>
              <a:t>$ 4,239,000,000</a:t>
            </a:r>
            <a:endParaRPr lang="en-US" sz="2000" b="1" dirty="0">
              <a:solidFill>
                <a:schemeClr val="bg1"/>
              </a:solidFill>
              <a:latin typeface="Tw Cen MT" pitchFamily="34" charset="0"/>
            </a:endParaRPr>
          </a:p>
          <a:p>
            <a:pPr>
              <a:buNone/>
            </a:pPr>
            <a:endParaRPr lang="en-US" sz="1200" dirty="0">
              <a:solidFill>
                <a:schemeClr val="bg1"/>
              </a:solidFill>
              <a:latin typeface="Tw Cen MT" pitchFamily="34" charset="0"/>
            </a:endParaRPr>
          </a:p>
          <a:p>
            <a:pPr>
              <a:buNone/>
            </a:pPr>
            <a:r>
              <a:rPr lang="en-US" sz="2400" b="1" dirty="0">
                <a:solidFill>
                  <a:srgbClr val="FFC000"/>
                </a:solidFill>
                <a:latin typeface="Tw Cen MT" pitchFamily="34" charset="0"/>
              </a:rPr>
              <a:t>FLOODING Estimated Damages</a:t>
            </a:r>
            <a:endParaRPr lang="en-US" sz="2400" dirty="0">
              <a:solidFill>
                <a:srgbClr val="FFC000"/>
              </a:solidFill>
              <a:latin typeface="Tw Cen MT" pitchFamily="34" charset="0"/>
            </a:endParaRPr>
          </a:p>
          <a:p>
            <a:pPr>
              <a:buNone/>
            </a:pPr>
            <a:r>
              <a:rPr lang="en-US" sz="2000" dirty="0">
                <a:solidFill>
                  <a:schemeClr val="bg1"/>
                </a:solidFill>
                <a:latin typeface="Tw Cen MT" pitchFamily="34" charset="0"/>
              </a:rPr>
              <a:t>100-Year Flood property damage: 		</a:t>
            </a:r>
            <a:r>
              <a:rPr lang="en-US" sz="2400" b="1" dirty="0">
                <a:solidFill>
                  <a:schemeClr val="bg1"/>
                </a:solidFill>
                <a:latin typeface="Tw Cen MT" pitchFamily="34" charset="0"/>
              </a:rPr>
              <a:t>$    164,570,000</a:t>
            </a:r>
            <a:endParaRPr lang="en-US" sz="2000" dirty="0">
              <a:solidFill>
                <a:schemeClr val="bg1"/>
              </a:solidFill>
              <a:latin typeface="Tw Cen MT" pitchFamily="34" charset="0"/>
            </a:endParaRPr>
          </a:p>
          <a:p>
            <a:pPr>
              <a:buNone/>
            </a:pPr>
            <a:r>
              <a:rPr lang="en-US" sz="2000" dirty="0">
                <a:solidFill>
                  <a:schemeClr val="bg1"/>
                </a:solidFill>
                <a:latin typeface="Tw Cen MT" pitchFamily="34" charset="0"/>
              </a:rPr>
              <a:t>500-Year Flood property damage: 		</a:t>
            </a:r>
            <a:r>
              <a:rPr lang="en-US" sz="2400" b="1" dirty="0">
                <a:solidFill>
                  <a:schemeClr val="bg1"/>
                </a:solidFill>
                <a:latin typeface="Tw Cen MT" pitchFamily="34" charset="0"/>
              </a:rPr>
              <a:t>$    478,060,000 </a:t>
            </a:r>
            <a:r>
              <a:rPr lang="en-US" sz="2800" b="1" i="1" dirty="0">
                <a:solidFill>
                  <a:schemeClr val="bg1"/>
                </a:solidFill>
                <a:latin typeface="Tw Cen MT" pitchFamily="34" charset="0"/>
              </a:rPr>
              <a:t>	</a:t>
            </a:r>
          </a:p>
          <a:p>
            <a:pPr>
              <a:buNone/>
            </a:pPr>
            <a:endParaRPr lang="en-US" sz="2400" dirty="0">
              <a:solidFill>
                <a:schemeClr val="bg1"/>
              </a:solidFill>
              <a:latin typeface="Tw Cen MT" pitchFamily="34" charset="0"/>
            </a:endParaRPr>
          </a:p>
          <a:p>
            <a:pPr>
              <a:buNone/>
            </a:pPr>
            <a:endParaRPr lang="en-US" sz="9600" dirty="0">
              <a:solidFill>
                <a:schemeClr val="bg1"/>
              </a:solidFill>
              <a:latin typeface="Tw Cen MT" pitchFamily="34" charset="0"/>
            </a:endParaRPr>
          </a:p>
        </p:txBody>
      </p:sp>
      <p:sp>
        <p:nvSpPr>
          <p:cNvPr id="16388" name="Rectangle 2"/>
          <p:cNvSpPr>
            <a:spLocks noGrp="1" noChangeArrowheads="1"/>
          </p:cNvSpPr>
          <p:nvPr>
            <p:ph type="title"/>
          </p:nvPr>
        </p:nvSpPr>
        <p:spPr>
          <a:xfrm>
            <a:off x="1524000" y="240855"/>
            <a:ext cx="9144000" cy="1082040"/>
          </a:xfrm>
        </p:spPr>
        <p:txBody>
          <a:bodyPr vert="horz" lIns="0" tIns="0" rIns="0" bIns="0" rtlCol="0" anchor="t" anchorCtr="0">
            <a:noAutofit/>
          </a:bodyPr>
          <a:lstStyle/>
          <a:p>
            <a:r>
              <a:rPr lang="en-US" sz="3600" b="1" dirty="0">
                <a:solidFill>
                  <a:srgbClr val="00B0F0"/>
                </a:solidFill>
                <a:latin typeface="Corbel" panose="020B0503020204020204" pitchFamily="34" charset="0"/>
              </a:rPr>
              <a:t>Vulnerability Analysis: Estimated Damages</a:t>
            </a:r>
            <a:br>
              <a:rPr lang="en-US" sz="3200" dirty="0">
                <a:solidFill>
                  <a:srgbClr val="FFFF00"/>
                </a:solidFill>
              </a:rPr>
            </a:br>
            <a:r>
              <a:rPr lang="en-US" sz="2000" b="1" dirty="0">
                <a:solidFill>
                  <a:schemeClr val="bg1"/>
                </a:solidFill>
                <a:latin typeface="Corbel" panose="020B0503020204020204" pitchFamily="34" charset="0"/>
              </a:rPr>
              <a:t>FEMA’S HAZUS-MH Program</a:t>
            </a:r>
          </a:p>
        </p:txBody>
      </p:sp>
    </p:spTree>
    <p:extLst>
      <p:ext uri="{BB962C8B-B14F-4D97-AF65-F5344CB8AC3E}">
        <p14:creationId xmlns:p14="http://schemas.microsoft.com/office/powerpoint/2010/main" val="2760813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26"/>
          <p:cNvSpPr txBox="1">
            <a:spLocks noChangeArrowheads="1"/>
          </p:cNvSpPr>
          <p:nvPr/>
        </p:nvSpPr>
        <p:spPr bwMode="auto">
          <a:xfrm>
            <a:off x="1981200" y="137161"/>
            <a:ext cx="7924800" cy="769441"/>
          </a:xfrm>
          <a:prstGeom prst="rect">
            <a:avLst/>
          </a:prstGeom>
          <a:noFill/>
          <a:ln w="9525">
            <a:noFill/>
            <a:miter lim="800000"/>
            <a:headEnd/>
            <a:tailEnd/>
          </a:ln>
        </p:spPr>
        <p:txBody>
          <a:bodyPr wrap="square">
            <a:spAutoFit/>
          </a:bodyPr>
          <a:lstStyle/>
          <a:p>
            <a:pPr algn="ctr" eaLnBrk="0" hangingPunct="0"/>
            <a:r>
              <a:rPr lang="en-US" sz="4400" b="1" dirty="0">
                <a:solidFill>
                  <a:srgbClr val="00B0F0"/>
                </a:solidFill>
                <a:latin typeface="Corbel" panose="020B0503020204020204" pitchFamily="34" charset="0"/>
              </a:rPr>
              <a:t>Mitigation Strategies</a:t>
            </a:r>
          </a:p>
        </p:txBody>
      </p:sp>
      <p:sp>
        <p:nvSpPr>
          <p:cNvPr id="27651" name="Text Box 1030"/>
          <p:cNvSpPr txBox="1">
            <a:spLocks noChangeArrowheads="1"/>
          </p:cNvSpPr>
          <p:nvPr/>
        </p:nvSpPr>
        <p:spPr bwMode="auto">
          <a:xfrm>
            <a:off x="1981200" y="917912"/>
            <a:ext cx="9511645" cy="5493812"/>
          </a:xfrm>
          <a:prstGeom prst="rect">
            <a:avLst/>
          </a:prstGeom>
          <a:noFill/>
          <a:ln w="9525">
            <a:noFill/>
            <a:miter lim="800000"/>
            <a:headEnd/>
            <a:tailEnd/>
          </a:ln>
        </p:spPr>
        <p:txBody>
          <a:bodyPr wrap="square">
            <a:spAutoFit/>
          </a:bodyPr>
          <a:lstStyle/>
          <a:p>
            <a:pPr eaLnBrk="0" hangingPunct="0">
              <a:spcBef>
                <a:spcPct val="50000"/>
              </a:spcBef>
              <a:buClr>
                <a:schemeClr val="accent2"/>
              </a:buClr>
            </a:pPr>
            <a:r>
              <a:rPr lang="en-US" sz="2800" b="1" i="1" dirty="0">
                <a:solidFill>
                  <a:srgbClr val="92D050"/>
                </a:solidFill>
                <a:latin typeface="Tw Cen MT" pitchFamily="34" charset="0"/>
              </a:rPr>
              <a:t>The Mitigation Strategies</a:t>
            </a:r>
            <a:br>
              <a:rPr lang="en-US" sz="2800" b="1" i="1" dirty="0">
                <a:solidFill>
                  <a:srgbClr val="92D050"/>
                </a:solidFill>
                <a:latin typeface="Tw Cen MT" pitchFamily="34" charset="0"/>
              </a:rPr>
            </a:br>
            <a:r>
              <a:rPr lang="en-US" sz="2800" b="1" i="1" dirty="0">
                <a:solidFill>
                  <a:srgbClr val="92D050"/>
                </a:solidFill>
                <a:latin typeface="Tw Cen MT" pitchFamily="34" charset="0"/>
              </a:rPr>
              <a:t>from the previous plan were</a:t>
            </a:r>
            <a:br>
              <a:rPr lang="en-US" sz="2800" b="1" i="1" dirty="0">
                <a:solidFill>
                  <a:srgbClr val="92D050"/>
                </a:solidFill>
                <a:latin typeface="Tw Cen MT" pitchFamily="34" charset="0"/>
              </a:rPr>
            </a:br>
            <a:r>
              <a:rPr lang="en-US" sz="2800" b="1" i="1" dirty="0">
                <a:solidFill>
                  <a:srgbClr val="92D050"/>
                </a:solidFill>
                <a:latin typeface="Tw Cen MT" pitchFamily="34" charset="0"/>
              </a:rPr>
              <a:t>updated by the Local Team</a:t>
            </a:r>
            <a:br>
              <a:rPr lang="en-US" sz="2800" b="1" i="1" dirty="0">
                <a:solidFill>
                  <a:srgbClr val="92D050"/>
                </a:solidFill>
                <a:latin typeface="Tw Cen MT" pitchFamily="34" charset="0"/>
              </a:rPr>
            </a:br>
            <a:r>
              <a:rPr lang="en-US" sz="2800" b="1" i="1" dirty="0">
                <a:solidFill>
                  <a:srgbClr val="92D050"/>
                </a:solidFill>
                <a:latin typeface="Tw Cen MT" pitchFamily="34" charset="0"/>
              </a:rPr>
              <a:t>considering the following:</a:t>
            </a:r>
            <a:br>
              <a:rPr lang="en-US" sz="2800" b="1" i="1" dirty="0">
                <a:solidFill>
                  <a:srgbClr val="92D050"/>
                </a:solidFill>
                <a:latin typeface="Tw Cen MT" pitchFamily="34" charset="0"/>
              </a:rPr>
            </a:br>
            <a:endParaRPr lang="en-US" sz="700" b="1" i="1" dirty="0">
              <a:solidFill>
                <a:srgbClr val="92D050"/>
              </a:solidFill>
              <a:latin typeface="Tw Cen MT" pitchFamily="34" charset="0"/>
            </a:endParaRPr>
          </a:p>
          <a:p>
            <a:pPr marL="457200" indent="-457200" eaLnBrk="0" hangingPunct="0">
              <a:spcBef>
                <a:spcPct val="50000"/>
              </a:spcBef>
              <a:buClr>
                <a:srgbClr val="FFC000"/>
              </a:buClr>
              <a:buFont typeface="Wingdings" panose="05000000000000000000" pitchFamily="2" charset="2"/>
              <a:buChar char="v"/>
              <a:tabLst>
                <a:tab pos="230188" algn="l"/>
              </a:tabLst>
            </a:pPr>
            <a:r>
              <a:rPr lang="en-US" sz="2800" dirty="0">
                <a:solidFill>
                  <a:schemeClr val="bg1"/>
                </a:solidFill>
                <a:latin typeface="Tw Cen MT" pitchFamily="34" charset="0"/>
              </a:rPr>
              <a:t>What are the Town’s existing Mitigation measures?</a:t>
            </a:r>
          </a:p>
          <a:p>
            <a:pPr marL="457200" indent="-457200" eaLnBrk="0" hangingPunct="0">
              <a:spcBef>
                <a:spcPct val="50000"/>
              </a:spcBef>
              <a:buClr>
                <a:srgbClr val="FFC000"/>
              </a:buClr>
              <a:buFont typeface="Wingdings" panose="05000000000000000000" pitchFamily="2" charset="2"/>
              <a:buChar char="v"/>
              <a:tabLst>
                <a:tab pos="230188" algn="l"/>
              </a:tabLst>
            </a:pPr>
            <a:r>
              <a:rPr lang="en-US" sz="2800" dirty="0">
                <a:solidFill>
                  <a:schemeClr val="bg1"/>
                </a:solidFill>
                <a:latin typeface="Tw Cen MT" pitchFamily="34" charset="0"/>
              </a:rPr>
              <a:t> Where are the gaps? What additional actions will further reduce vulnerability?</a:t>
            </a:r>
          </a:p>
          <a:p>
            <a:pPr marL="230188" indent="-230188" eaLnBrk="0" hangingPunct="0">
              <a:spcBef>
                <a:spcPct val="50000"/>
              </a:spcBef>
              <a:buClr>
                <a:schemeClr val="accent2"/>
              </a:buClr>
              <a:buFont typeface="Arial" pitchFamily="34" charset="0"/>
              <a:buChar char="•"/>
              <a:tabLst>
                <a:tab pos="230188" algn="l"/>
              </a:tabLst>
            </a:pPr>
            <a:endParaRPr lang="en-US" sz="400" dirty="0">
              <a:solidFill>
                <a:schemeClr val="bg1"/>
              </a:solidFill>
              <a:latin typeface="Tw Cen MT" pitchFamily="34" charset="0"/>
            </a:endParaRPr>
          </a:p>
          <a:p>
            <a:pPr marL="457200" indent="-457200" eaLnBrk="0" hangingPunct="0">
              <a:spcBef>
                <a:spcPct val="50000"/>
              </a:spcBef>
              <a:buClr>
                <a:srgbClr val="FFC000"/>
              </a:buClr>
              <a:buFont typeface="Wingdings" panose="05000000000000000000" pitchFamily="2" charset="2"/>
              <a:buChar char="v"/>
              <a:tabLst>
                <a:tab pos="230188" algn="l"/>
              </a:tabLst>
            </a:pPr>
            <a:r>
              <a:rPr lang="en-US" sz="2800" dirty="0">
                <a:solidFill>
                  <a:schemeClr val="bg1"/>
                </a:solidFill>
                <a:latin typeface="Tw Cen MT" pitchFamily="34" charset="0"/>
              </a:rPr>
              <a:t>What are the mitigation priorities, costs, timelines?</a:t>
            </a:r>
          </a:p>
          <a:p>
            <a:pPr marL="457200" indent="-457200" eaLnBrk="0" hangingPunct="0">
              <a:spcBef>
                <a:spcPct val="50000"/>
              </a:spcBef>
              <a:buClr>
                <a:srgbClr val="FFC000"/>
              </a:buClr>
              <a:buFont typeface="Wingdings" panose="05000000000000000000" pitchFamily="2" charset="2"/>
              <a:buChar char="v"/>
              <a:tabLst>
                <a:tab pos="230188" algn="l"/>
              </a:tabLst>
            </a:pPr>
            <a:r>
              <a:rPr lang="en-US" sz="2800" dirty="0">
                <a:solidFill>
                  <a:schemeClr val="bg1"/>
                </a:solidFill>
                <a:latin typeface="Tw Cen MT" pitchFamily="34" charset="0"/>
              </a:rPr>
              <a:t>Review priority actions from the MVP Workshop.</a:t>
            </a:r>
          </a:p>
          <a:p>
            <a:pPr eaLnBrk="0" hangingPunct="0">
              <a:spcBef>
                <a:spcPct val="50000"/>
              </a:spcBef>
            </a:pPr>
            <a:endParaRPr lang="en-US" sz="2000" dirty="0">
              <a:solidFill>
                <a:schemeClr val="bg1"/>
              </a:solidFill>
              <a:latin typeface="Tw Cen MT" pitchFamily="34" charset="0"/>
            </a:endParaRPr>
          </a:p>
        </p:txBody>
      </p:sp>
      <p:pic>
        <p:nvPicPr>
          <p:cNvPr id="7" name="Picture 4" descr="FLOOD1"/>
          <p:cNvPicPr>
            <a:picLocks noChangeAspect="1" noChangeArrowheads="1"/>
          </p:cNvPicPr>
          <p:nvPr/>
        </p:nvPicPr>
        <p:blipFill>
          <a:blip r:embed="rId3" cstate="print"/>
          <a:srcRect b="10175"/>
          <a:stretch>
            <a:fillRect/>
          </a:stretch>
        </p:blipFill>
        <p:spPr bwMode="auto">
          <a:xfrm>
            <a:off x="8433336" y="917912"/>
            <a:ext cx="2632969" cy="1850252"/>
          </a:xfrm>
          <a:prstGeom prst="rect">
            <a:avLst/>
          </a:prstGeom>
          <a:noFill/>
          <a:ln w="9525">
            <a:noFill/>
            <a:miter lim="800000"/>
            <a:headEnd/>
            <a:tailEnd/>
          </a:ln>
        </p:spPr>
      </p:pic>
    </p:spTree>
    <p:extLst>
      <p:ext uri="{BB962C8B-B14F-4D97-AF65-F5344CB8AC3E}">
        <p14:creationId xmlns:p14="http://schemas.microsoft.com/office/powerpoint/2010/main" val="29576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26"/>
          <p:cNvSpPr txBox="1">
            <a:spLocks noChangeArrowheads="1"/>
          </p:cNvSpPr>
          <p:nvPr/>
        </p:nvSpPr>
        <p:spPr bwMode="auto">
          <a:xfrm>
            <a:off x="1305339" y="176918"/>
            <a:ext cx="9322904" cy="707886"/>
          </a:xfrm>
          <a:prstGeom prst="rect">
            <a:avLst/>
          </a:prstGeom>
          <a:noFill/>
          <a:ln w="9525">
            <a:noFill/>
            <a:miter lim="800000"/>
            <a:headEnd/>
            <a:tailEnd/>
          </a:ln>
        </p:spPr>
        <p:txBody>
          <a:bodyPr wrap="square">
            <a:spAutoFit/>
          </a:bodyPr>
          <a:lstStyle/>
          <a:p>
            <a:pPr algn="ctr" eaLnBrk="0" hangingPunct="0"/>
            <a:r>
              <a:rPr lang="en-US" sz="4000" b="1" dirty="0">
                <a:solidFill>
                  <a:srgbClr val="00B0F0"/>
                </a:solidFill>
                <a:latin typeface="Corbel" panose="020B0503020204020204" pitchFamily="34" charset="0"/>
              </a:rPr>
              <a:t>Updated Mitigation Strategies</a:t>
            </a:r>
          </a:p>
        </p:txBody>
      </p:sp>
      <p:graphicFrame>
        <p:nvGraphicFramePr>
          <p:cNvPr id="8" name="Table 7">
            <a:extLst>
              <a:ext uri="{FF2B5EF4-FFF2-40B4-BE49-F238E27FC236}">
                <a16:creationId xmlns:a16="http://schemas.microsoft.com/office/drawing/2014/main" id="{D360E267-3865-4AE1-A5FD-F5C01993A1D0}"/>
              </a:ext>
            </a:extLst>
          </p:cNvPr>
          <p:cNvGraphicFramePr>
            <a:graphicFrameLocks noGrp="1"/>
          </p:cNvGraphicFramePr>
          <p:nvPr>
            <p:extLst>
              <p:ext uri="{D42A27DB-BD31-4B8C-83A1-F6EECF244321}">
                <p14:modId xmlns:p14="http://schemas.microsoft.com/office/powerpoint/2010/main" val="3151407400"/>
              </p:ext>
            </p:extLst>
          </p:nvPr>
        </p:nvGraphicFramePr>
        <p:xfrm>
          <a:off x="943276" y="981276"/>
          <a:ext cx="10396030" cy="4914198"/>
        </p:xfrm>
        <a:graphic>
          <a:graphicData uri="http://schemas.openxmlformats.org/drawingml/2006/table">
            <a:tbl>
              <a:tblPr firstRow="1" firstCol="1" lastRow="1" lastCol="1" bandRow="1" bandCol="1">
                <a:tableStyleId>{5C22544A-7EE6-4342-B048-85BDC9FD1C3A}</a:tableStyleId>
              </a:tblPr>
              <a:tblGrid>
                <a:gridCol w="10396030">
                  <a:extLst>
                    <a:ext uri="{9D8B030D-6E8A-4147-A177-3AD203B41FA5}">
                      <a16:colId xmlns:a16="http://schemas.microsoft.com/office/drawing/2014/main" val="1023160108"/>
                    </a:ext>
                  </a:extLst>
                </a:gridCol>
              </a:tblGrid>
              <a:tr h="55716">
                <a:tc>
                  <a:txBody>
                    <a:bodyPr/>
                    <a:lstStyle/>
                    <a:p>
                      <a:pPr marL="0" marR="0">
                        <a:lnSpc>
                          <a:spcPct val="115000"/>
                        </a:lnSpc>
                        <a:spcBef>
                          <a:spcPts val="0"/>
                        </a:spcBef>
                        <a:spcAft>
                          <a:spcPts val="0"/>
                        </a:spcAft>
                      </a:pPr>
                      <a:r>
                        <a:rPr lang="en-US" sz="2800" dirty="0">
                          <a:solidFill>
                            <a:srgbClr val="FFC000"/>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High </a:t>
                      </a:r>
                      <a:r>
                        <a:rPr lang="en-US" sz="2800">
                          <a:solidFill>
                            <a:srgbClr val="FFC000"/>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Priority Mitigation </a:t>
                      </a:r>
                      <a:r>
                        <a:rPr lang="en-US" sz="2800" dirty="0">
                          <a:solidFill>
                            <a:srgbClr val="FFC000"/>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Measures</a:t>
                      </a:r>
                    </a:p>
                  </a:txBody>
                  <a:tcPr marL="52696" marR="52696" marT="0" marB="0">
                    <a:solidFill>
                      <a:srgbClr val="0070C0"/>
                    </a:solidFill>
                  </a:tcPr>
                </a:tc>
                <a:extLst>
                  <a:ext uri="{0D108BD9-81ED-4DB2-BD59-A6C34878D82A}">
                    <a16:rowId xmlns:a16="http://schemas.microsoft.com/office/drawing/2014/main" val="3033346465"/>
                  </a:ext>
                </a:extLst>
              </a:tr>
              <a:tr h="548640">
                <a:tc>
                  <a:txBody>
                    <a:bodyPr/>
                    <a:lstStyle/>
                    <a:p>
                      <a:pPr marL="0" marR="0">
                        <a:lnSpc>
                          <a:spcPct val="107000"/>
                        </a:lnSpc>
                        <a:spcBef>
                          <a:spcPts val="0"/>
                        </a:spcBef>
                        <a:spcAft>
                          <a:spcPts val="0"/>
                        </a:spcAft>
                      </a:pPr>
                      <a:r>
                        <a:rPr lang="en-US" sz="240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rPr>
                        <a:t>1. Complete design and construction of Route One drainage system upgrade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solidFill>
                  </a:tcPr>
                </a:tc>
                <a:extLst>
                  <a:ext uri="{0D108BD9-81ED-4DB2-BD59-A6C34878D82A}">
                    <a16:rowId xmlns:a16="http://schemas.microsoft.com/office/drawing/2014/main" val="3802095930"/>
                  </a:ext>
                </a:extLst>
              </a:tr>
              <a:tr h="548640">
                <a:tc>
                  <a:txBody>
                    <a:bodyPr/>
                    <a:lstStyle/>
                    <a:p>
                      <a:pPr marL="0" marR="0">
                        <a:lnSpc>
                          <a:spcPct val="107000"/>
                        </a:lnSpc>
                        <a:spcBef>
                          <a:spcPts val="0"/>
                        </a:spcBef>
                        <a:spcAft>
                          <a:spcPts val="0"/>
                        </a:spcAft>
                      </a:pPr>
                      <a:r>
                        <a:rPr lang="en-US" sz="240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rPr>
                        <a:t>2. Update East Saugus drainage system</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solidFill>
                  </a:tcPr>
                </a:tc>
                <a:extLst>
                  <a:ext uri="{0D108BD9-81ED-4DB2-BD59-A6C34878D82A}">
                    <a16:rowId xmlns:a16="http://schemas.microsoft.com/office/drawing/2014/main" val="3346095709"/>
                  </a:ext>
                </a:extLst>
              </a:tr>
              <a:tr h="548640">
                <a:tc>
                  <a:txBody>
                    <a:bodyPr/>
                    <a:lstStyle/>
                    <a:p>
                      <a:pPr marL="0" marR="0">
                        <a:lnSpc>
                          <a:spcPct val="107000"/>
                        </a:lnSpc>
                        <a:spcBef>
                          <a:spcPts val="0"/>
                        </a:spcBef>
                        <a:spcAft>
                          <a:spcPts val="0"/>
                        </a:spcAft>
                      </a:pPr>
                      <a:r>
                        <a:rPr lang="en-US" sz="240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rPr>
                        <a:t>3. Consider adopting a Stormwater Utility mechanism</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solidFill>
                  </a:tcPr>
                </a:tc>
                <a:extLst>
                  <a:ext uri="{0D108BD9-81ED-4DB2-BD59-A6C34878D82A}">
                    <a16:rowId xmlns:a16="http://schemas.microsoft.com/office/drawing/2014/main" val="127693550"/>
                  </a:ext>
                </a:extLst>
              </a:tr>
              <a:tr h="548640">
                <a:tc>
                  <a:txBody>
                    <a:bodyPr/>
                    <a:lstStyle/>
                    <a:p>
                      <a:pPr marL="0" marR="0">
                        <a:lnSpc>
                          <a:spcPct val="107000"/>
                        </a:lnSpc>
                        <a:spcBef>
                          <a:spcPts val="0"/>
                        </a:spcBef>
                        <a:spcAft>
                          <a:spcPts val="0"/>
                        </a:spcAft>
                      </a:pPr>
                      <a:r>
                        <a:rPr lang="en-US" sz="240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rPr>
                        <a:t>4. Additional manpower resources for storm preparation and response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solidFill>
                  </a:tcPr>
                </a:tc>
                <a:extLst>
                  <a:ext uri="{0D108BD9-81ED-4DB2-BD59-A6C34878D82A}">
                    <a16:rowId xmlns:a16="http://schemas.microsoft.com/office/drawing/2014/main" val="2743115961"/>
                  </a:ext>
                </a:extLst>
              </a:tr>
              <a:tr h="548640">
                <a:tc>
                  <a:txBody>
                    <a:bodyPr/>
                    <a:lstStyle/>
                    <a:p>
                      <a:pPr marL="0" marR="0">
                        <a:lnSpc>
                          <a:spcPct val="107000"/>
                        </a:lnSpc>
                        <a:spcBef>
                          <a:spcPts val="0"/>
                        </a:spcBef>
                        <a:spcAft>
                          <a:spcPts val="0"/>
                        </a:spcAft>
                      </a:pPr>
                      <a:r>
                        <a:rPr lang="en-US" sz="240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rPr>
                        <a:t>5. Replace the Spring St. 48-inch culvert with a larger, pre-cast concrete culvert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solidFill>
                  </a:tcPr>
                </a:tc>
                <a:extLst>
                  <a:ext uri="{0D108BD9-81ED-4DB2-BD59-A6C34878D82A}">
                    <a16:rowId xmlns:a16="http://schemas.microsoft.com/office/drawing/2014/main" val="906001964"/>
                  </a:ext>
                </a:extLst>
              </a:tr>
              <a:tr h="548640">
                <a:tc>
                  <a:txBody>
                    <a:bodyPr/>
                    <a:lstStyle/>
                    <a:p>
                      <a:pPr marL="0" marR="0">
                        <a:lnSpc>
                          <a:spcPct val="107000"/>
                        </a:lnSpc>
                        <a:spcBef>
                          <a:spcPts val="0"/>
                        </a:spcBef>
                        <a:spcAft>
                          <a:spcPts val="0"/>
                        </a:spcAft>
                      </a:pPr>
                      <a:r>
                        <a:rPr lang="en-US" sz="240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rPr>
                        <a:t>6. Upgrade drainage lines along Lynnhurst Street from Stockade Road to Elm St.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solidFill>
                  </a:tcPr>
                </a:tc>
                <a:extLst>
                  <a:ext uri="{0D108BD9-81ED-4DB2-BD59-A6C34878D82A}">
                    <a16:rowId xmlns:a16="http://schemas.microsoft.com/office/drawing/2014/main" val="2410013074"/>
                  </a:ext>
                </a:extLst>
              </a:tr>
              <a:tr h="548640">
                <a:tc>
                  <a:txBody>
                    <a:bodyPr/>
                    <a:lstStyle/>
                    <a:p>
                      <a:pPr marL="0" marR="0" lvl="0" indent="0">
                        <a:lnSpc>
                          <a:spcPct val="107000"/>
                        </a:lnSpc>
                        <a:spcBef>
                          <a:spcPts val="0"/>
                        </a:spcBef>
                        <a:spcAft>
                          <a:spcPts val="0"/>
                        </a:spcAft>
                        <a:buFont typeface="+mj-lt"/>
                        <a:buNone/>
                      </a:pPr>
                      <a:r>
                        <a:rPr lang="en-US" sz="2400" dirty="0">
                          <a:effectLst/>
                          <a:latin typeface="Tw Cen MT" panose="020B0602020104020603" pitchFamily="34" charset="0"/>
                          <a:ea typeface="Calibri" panose="020F0502020204030204" pitchFamily="34" charset="0"/>
                          <a:cs typeface="Times New Roman" panose="02020603050405020304" pitchFamily="18" charset="0"/>
                        </a:rPr>
                        <a:t>7. Acquisition of Vacant Flood Prone Lands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460780896"/>
                  </a:ext>
                </a:extLst>
              </a:tr>
              <a:tr h="611819">
                <a:tc>
                  <a:txBody>
                    <a:bodyPr/>
                    <a:lstStyle/>
                    <a:p>
                      <a:pPr marL="0" marR="0" lvl="0" indent="0">
                        <a:lnSpc>
                          <a:spcPct val="107000"/>
                        </a:lnSpc>
                        <a:spcBef>
                          <a:spcPts val="0"/>
                        </a:spcBef>
                        <a:spcAft>
                          <a:spcPts val="0"/>
                        </a:spcAft>
                        <a:buFont typeface="+mj-lt"/>
                        <a:buNone/>
                      </a:pPr>
                      <a:r>
                        <a:rPr lang="en-US" sz="2400" dirty="0">
                          <a:effectLst/>
                          <a:latin typeface="Tw Cen MT" panose="020B0602020104020603" pitchFamily="34" charset="0"/>
                          <a:ea typeface="Calibri" panose="020F0502020204030204" pitchFamily="34" charset="0"/>
                          <a:cs typeface="Times New Roman" panose="02020603050405020304" pitchFamily="18" charset="0"/>
                        </a:rPr>
                        <a:t>8. Install generators at Town Hall and Senior Center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713633632"/>
                  </a:ext>
                </a:extLst>
              </a:tr>
            </a:tbl>
          </a:graphicData>
        </a:graphic>
      </p:graphicFrame>
    </p:spTree>
    <p:extLst>
      <p:ext uri="{BB962C8B-B14F-4D97-AF65-F5344CB8AC3E}">
        <p14:creationId xmlns:p14="http://schemas.microsoft.com/office/powerpoint/2010/main" val="2572940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26"/>
          <p:cNvSpPr txBox="1">
            <a:spLocks noChangeArrowheads="1"/>
          </p:cNvSpPr>
          <p:nvPr/>
        </p:nvSpPr>
        <p:spPr bwMode="auto">
          <a:xfrm>
            <a:off x="983765" y="157669"/>
            <a:ext cx="9322904" cy="707886"/>
          </a:xfrm>
          <a:prstGeom prst="rect">
            <a:avLst/>
          </a:prstGeom>
          <a:noFill/>
          <a:ln w="9525">
            <a:noFill/>
            <a:miter lim="800000"/>
            <a:headEnd/>
            <a:tailEnd/>
          </a:ln>
        </p:spPr>
        <p:txBody>
          <a:bodyPr wrap="square">
            <a:spAutoFit/>
          </a:bodyPr>
          <a:lstStyle/>
          <a:p>
            <a:pPr algn="ctr" eaLnBrk="0" hangingPunct="0"/>
            <a:r>
              <a:rPr lang="en-US" sz="4000" b="1" dirty="0">
                <a:solidFill>
                  <a:srgbClr val="00B0F0"/>
                </a:solidFill>
                <a:latin typeface="Corbel" panose="020B0503020204020204" pitchFamily="34" charset="0"/>
              </a:rPr>
              <a:t>Updated Mitigation Strategies</a:t>
            </a:r>
          </a:p>
        </p:txBody>
      </p:sp>
      <p:graphicFrame>
        <p:nvGraphicFramePr>
          <p:cNvPr id="8" name="Table 7">
            <a:extLst>
              <a:ext uri="{FF2B5EF4-FFF2-40B4-BE49-F238E27FC236}">
                <a16:creationId xmlns:a16="http://schemas.microsoft.com/office/drawing/2014/main" id="{D360E267-3865-4AE1-A5FD-F5C01993A1D0}"/>
              </a:ext>
            </a:extLst>
          </p:cNvPr>
          <p:cNvGraphicFramePr>
            <a:graphicFrameLocks noGrp="1"/>
          </p:cNvGraphicFramePr>
          <p:nvPr>
            <p:extLst>
              <p:ext uri="{D42A27DB-BD31-4B8C-83A1-F6EECF244321}">
                <p14:modId xmlns:p14="http://schemas.microsoft.com/office/powerpoint/2010/main" val="1199024894"/>
              </p:ext>
            </p:extLst>
          </p:nvPr>
        </p:nvGraphicFramePr>
        <p:xfrm>
          <a:off x="577515" y="1164156"/>
          <a:ext cx="10847671" cy="4917187"/>
        </p:xfrm>
        <a:graphic>
          <a:graphicData uri="http://schemas.openxmlformats.org/drawingml/2006/table">
            <a:tbl>
              <a:tblPr firstRow="1" firstCol="1" lastRow="1" lastCol="1" bandRow="1" bandCol="1">
                <a:tableStyleId>{5C22544A-7EE6-4342-B048-85BDC9FD1C3A}</a:tableStyleId>
              </a:tblPr>
              <a:tblGrid>
                <a:gridCol w="5207268">
                  <a:extLst>
                    <a:ext uri="{9D8B030D-6E8A-4147-A177-3AD203B41FA5}">
                      <a16:colId xmlns:a16="http://schemas.microsoft.com/office/drawing/2014/main" val="1023160108"/>
                    </a:ext>
                  </a:extLst>
                </a:gridCol>
                <a:gridCol w="5640403">
                  <a:extLst>
                    <a:ext uri="{9D8B030D-6E8A-4147-A177-3AD203B41FA5}">
                      <a16:colId xmlns:a16="http://schemas.microsoft.com/office/drawing/2014/main" val="2294865738"/>
                    </a:ext>
                  </a:extLst>
                </a:gridCol>
              </a:tblGrid>
              <a:tr h="335827">
                <a:tc gridSpan="2">
                  <a: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2800" dirty="0">
                          <a:effectLst/>
                          <a:latin typeface="Tw Cen MT" panose="020B0602020104020603" pitchFamily="34" charset="0"/>
                          <a:ea typeface="Calibri" panose="020F0502020204030204" pitchFamily="34" charset="0"/>
                          <a:cs typeface="Times New Roman" panose="02020603050405020304" pitchFamily="18" charset="0"/>
                        </a:rPr>
                        <a:t>10. Local Drainage upgrades from the Drainage Master Plan:</a:t>
                      </a:r>
                      <a:br>
                        <a:rPr lang="en-US" sz="2400" dirty="0">
                          <a:effectLst/>
                          <a:latin typeface="Tw Cen MT" panose="020B0602020104020603" pitchFamily="34" charset="0"/>
                          <a:ea typeface="Calibri" panose="020F0502020204030204" pitchFamily="34" charset="0"/>
                          <a:cs typeface="Times New Roman" panose="02020603050405020304" pitchFamily="18" charset="0"/>
                        </a:rPr>
                      </a:br>
                      <a:endParaRPr lang="en-US" sz="2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hMerge="1">
                  <a:txBody>
                    <a:bodyPr/>
                    <a:lstStyle/>
                    <a:p>
                      <a:pPr marL="0" marR="0" lvl="0" indent="0">
                        <a:lnSpc>
                          <a:spcPct val="107000"/>
                        </a:lnSpc>
                        <a:spcBef>
                          <a:spcPts val="0"/>
                        </a:spcBef>
                        <a:spcAft>
                          <a:spcPts val="0"/>
                        </a:spcAft>
                        <a:buFont typeface="+mj-l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1267063117"/>
                  </a:ext>
                </a:extLst>
              </a:tr>
              <a:tr h="2512443">
                <a:tc>
                  <a:txBody>
                    <a:bodyPr/>
                    <a:lstStyle/>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Belair and Hewlett Streets</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Bistrow Street area</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Sachem Street</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Spring Street culver</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Bennetts Pond Brook</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Hayward Street culvert</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Forest Avenue</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Fairmont Avenue</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Tw Cen MT" panose="020B0602020104020603" pitchFamily="34" charset="0"/>
                          <a:ea typeface="Calibri" panose="020F0502020204030204" pitchFamily="34" charset="0"/>
                          <a:cs typeface="Times New Roman" panose="02020603050405020304" pitchFamily="18" charset="0"/>
                        </a:rPr>
                        <a:t>Shute Brook culvert at Vine St.</a:t>
                      </a:r>
                    </a:p>
                  </a:txBody>
                  <a:tcPr marL="68580" marR="68580" marT="0" marB="0">
                    <a:solidFill>
                      <a:srgbClr val="0070C0"/>
                    </a:solidFill>
                  </a:tcPr>
                </a:tc>
                <a:tc>
                  <a:txBody>
                    <a:bodyPr/>
                    <a:lstStyle/>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Auburn Street wetlands</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Acadia and Aberdeen Ave.</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Central and Mt. Pleasant St.</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Sycamore Lane</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Pleasant Avenue</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Essex Street</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Maple Road</a:t>
                      </a:r>
                    </a:p>
                    <a:p>
                      <a:pPr marL="514350" marR="0" lvl="0" indent="-5143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Altamont Avenue</a:t>
                      </a:r>
                    </a:p>
                    <a:p>
                      <a:pPr marL="457200" marR="0" lvl="0" indent="-457200">
                        <a:lnSpc>
                          <a:spcPct val="107000"/>
                        </a:lnSpc>
                        <a:spcBef>
                          <a:spcPts val="0"/>
                        </a:spcBef>
                        <a:spcAft>
                          <a:spcPts val="0"/>
                        </a:spcAft>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802095930"/>
                  </a:ext>
                </a:extLst>
              </a:tr>
            </a:tbl>
          </a:graphicData>
        </a:graphic>
      </p:graphicFrame>
    </p:spTree>
    <p:extLst>
      <p:ext uri="{BB962C8B-B14F-4D97-AF65-F5344CB8AC3E}">
        <p14:creationId xmlns:p14="http://schemas.microsoft.com/office/powerpoint/2010/main" val="2749879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26"/>
          <p:cNvSpPr txBox="1">
            <a:spLocks noChangeArrowheads="1"/>
          </p:cNvSpPr>
          <p:nvPr/>
        </p:nvSpPr>
        <p:spPr bwMode="auto">
          <a:xfrm>
            <a:off x="854730" y="286623"/>
            <a:ext cx="10292231" cy="769441"/>
          </a:xfrm>
          <a:prstGeom prst="rect">
            <a:avLst/>
          </a:prstGeom>
          <a:noFill/>
          <a:ln w="9525">
            <a:noFill/>
            <a:miter lim="800000"/>
            <a:headEnd/>
            <a:tailEnd/>
          </a:ln>
        </p:spPr>
        <p:txBody>
          <a:bodyPr wrap="square">
            <a:spAutoFit/>
          </a:bodyPr>
          <a:lstStyle/>
          <a:p>
            <a:pPr algn="ctr" eaLnBrk="0" hangingPunct="0"/>
            <a:r>
              <a:rPr lang="en-US" sz="4400" b="1" dirty="0">
                <a:solidFill>
                  <a:srgbClr val="00B0F0"/>
                </a:solidFill>
                <a:latin typeface="Corbel" panose="020B0503020204020204" pitchFamily="34" charset="0"/>
              </a:rPr>
              <a:t>Final Steps: Hazard Mitigation Plan</a:t>
            </a:r>
          </a:p>
        </p:txBody>
      </p:sp>
      <p:sp>
        <p:nvSpPr>
          <p:cNvPr id="5" name="TextBox 4">
            <a:extLst>
              <a:ext uri="{FF2B5EF4-FFF2-40B4-BE49-F238E27FC236}">
                <a16:creationId xmlns:a16="http://schemas.microsoft.com/office/drawing/2014/main" id="{0359FB18-9EB3-4068-824A-1605F9B798C9}"/>
              </a:ext>
            </a:extLst>
          </p:cNvPr>
          <p:cNvSpPr txBox="1"/>
          <p:nvPr/>
        </p:nvSpPr>
        <p:spPr>
          <a:xfrm>
            <a:off x="596039" y="1504220"/>
            <a:ext cx="8465733" cy="3693319"/>
          </a:xfrm>
          <a:prstGeom prst="rect">
            <a:avLst/>
          </a:prstGeom>
          <a:noFill/>
        </p:spPr>
        <p:txBody>
          <a:bodyPr wrap="square">
            <a:spAutoFit/>
          </a:bodyPr>
          <a:lstStyle/>
          <a:p>
            <a:pPr marL="457200" indent="-457200" eaLnBrk="0" hangingPunct="0">
              <a:spcBef>
                <a:spcPct val="50000"/>
              </a:spcBef>
              <a:buFont typeface="Arial" panose="020B0604020202020204" pitchFamily="34" charset="0"/>
              <a:buChar char="•"/>
              <a:tabLst>
                <a:tab pos="230188" algn="l"/>
              </a:tabLst>
            </a:pPr>
            <a:r>
              <a:rPr lang="en-US" sz="3600" b="1" dirty="0">
                <a:solidFill>
                  <a:schemeClr val="bg1"/>
                </a:solidFill>
                <a:latin typeface="Tw Cen MT" pitchFamily="34" charset="0"/>
              </a:rPr>
              <a:t>Plan Review by MEMA and FEMA</a:t>
            </a:r>
          </a:p>
          <a:p>
            <a:pPr marL="457200" indent="-457200" eaLnBrk="0" hangingPunct="0">
              <a:spcBef>
                <a:spcPct val="50000"/>
              </a:spcBef>
              <a:buFont typeface="Arial" panose="020B0604020202020204" pitchFamily="34" charset="0"/>
              <a:buChar char="•"/>
              <a:tabLst>
                <a:tab pos="230188" algn="l"/>
              </a:tabLst>
            </a:pPr>
            <a:r>
              <a:rPr lang="en-US" sz="3600" b="1" dirty="0">
                <a:solidFill>
                  <a:schemeClr val="bg1"/>
                </a:solidFill>
                <a:latin typeface="Tw Cen MT" pitchFamily="34" charset="0"/>
              </a:rPr>
              <a:t>Submit revisions if required</a:t>
            </a:r>
          </a:p>
          <a:p>
            <a:pPr marL="457200" indent="-457200" eaLnBrk="0" hangingPunct="0">
              <a:spcBef>
                <a:spcPct val="50000"/>
              </a:spcBef>
              <a:buFont typeface="Arial" panose="020B0604020202020204" pitchFamily="34" charset="0"/>
              <a:buChar char="•"/>
              <a:tabLst>
                <a:tab pos="230188" algn="l"/>
              </a:tabLst>
            </a:pPr>
            <a:r>
              <a:rPr lang="en-US" sz="3600" b="1" dirty="0">
                <a:solidFill>
                  <a:schemeClr val="bg1"/>
                </a:solidFill>
                <a:latin typeface="Tw Cen MT" pitchFamily="34" charset="0"/>
              </a:rPr>
              <a:t>Town Adoption of the plan</a:t>
            </a:r>
          </a:p>
          <a:p>
            <a:pPr marL="457200" indent="-457200" eaLnBrk="0" hangingPunct="0">
              <a:spcBef>
                <a:spcPct val="50000"/>
              </a:spcBef>
              <a:buFont typeface="Arial" panose="020B0604020202020204" pitchFamily="34" charset="0"/>
              <a:buChar char="•"/>
              <a:tabLst>
                <a:tab pos="230188" algn="l"/>
              </a:tabLst>
            </a:pPr>
            <a:r>
              <a:rPr lang="en-US" sz="3600" b="1" dirty="0">
                <a:solidFill>
                  <a:schemeClr val="bg1"/>
                </a:solidFill>
                <a:latin typeface="Tw Cen MT" pitchFamily="34" charset="0"/>
              </a:rPr>
              <a:t>FEMA Approval: the Town will be eligible for FEMA grants for 5 years</a:t>
            </a:r>
            <a:endParaRPr lang="en-US" sz="2000" b="1" dirty="0">
              <a:solidFill>
                <a:schemeClr val="bg1"/>
              </a:solidFill>
              <a:latin typeface="Tw Cen MT" pitchFamily="34" charset="0"/>
            </a:endParaRPr>
          </a:p>
        </p:txBody>
      </p:sp>
      <p:pic>
        <p:nvPicPr>
          <p:cNvPr id="6" name="Content Placeholder 17" descr="A body of water&#10;&#10;Description automatically generated">
            <a:extLst>
              <a:ext uri="{FF2B5EF4-FFF2-40B4-BE49-F238E27FC236}">
                <a16:creationId xmlns:a16="http://schemas.microsoft.com/office/drawing/2014/main" id="{52CE975A-4CAF-4A19-9808-11533643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125" y="1504220"/>
            <a:ext cx="3352226" cy="4222812"/>
          </a:xfrm>
          <a:prstGeom prst="rect">
            <a:avLst/>
          </a:prstGeom>
        </p:spPr>
      </p:pic>
    </p:spTree>
    <p:extLst>
      <p:ext uri="{BB962C8B-B14F-4D97-AF65-F5344CB8AC3E}">
        <p14:creationId xmlns:p14="http://schemas.microsoft.com/office/powerpoint/2010/main" val="107082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ww_plus613_com_JawsXIV"/>
          <p:cNvPicPr>
            <a:picLocks noChangeAspect="1" noChangeArrowheads="1"/>
          </p:cNvPicPr>
          <p:nvPr/>
        </p:nvPicPr>
        <p:blipFill>
          <a:blip r:embed="rId3" cstate="print"/>
          <a:srcRect/>
          <a:stretch>
            <a:fillRect/>
          </a:stretch>
        </p:blipFill>
        <p:spPr bwMode="auto">
          <a:xfrm>
            <a:off x="0" y="-625714"/>
            <a:ext cx="12138991" cy="8358809"/>
          </a:xfrm>
          <a:prstGeom prst="rect">
            <a:avLst/>
          </a:prstGeom>
          <a:noFill/>
          <a:ln w="9525">
            <a:noFill/>
            <a:miter lim="800000"/>
            <a:headEnd/>
            <a:tailEnd/>
          </a:ln>
        </p:spPr>
      </p:pic>
      <p:sp>
        <p:nvSpPr>
          <p:cNvPr id="4" name="Rectangle 2"/>
          <p:cNvSpPr txBox="1">
            <a:spLocks noChangeArrowheads="1"/>
          </p:cNvSpPr>
          <p:nvPr/>
        </p:nvSpPr>
        <p:spPr>
          <a:xfrm>
            <a:off x="689113" y="4151244"/>
            <a:ext cx="7364896" cy="2527852"/>
          </a:xfrm>
          <a:prstGeom prst="rect">
            <a:avLst/>
          </a:prstGeom>
        </p:spPr>
        <p:txBody>
          <a:bodyPr/>
          <a:lstStyle/>
          <a:p>
            <a:pPr algn="ctr">
              <a:spcBef>
                <a:spcPct val="0"/>
              </a:spcBef>
              <a:defRPr/>
            </a:pPr>
            <a:endParaRPr lang="en-US" b="1" dirty="0">
              <a:solidFill>
                <a:prstClr val="white"/>
              </a:solidFill>
              <a:latin typeface="Rockwell" pitchFamily="18" charset="0"/>
            </a:endParaRPr>
          </a:p>
          <a:p>
            <a:pPr algn="ctr">
              <a:spcBef>
                <a:spcPct val="0"/>
              </a:spcBef>
              <a:defRPr/>
            </a:pPr>
            <a:r>
              <a:rPr lang="en-US" sz="6000" b="1" dirty="0">
                <a:solidFill>
                  <a:schemeClr val="bg1"/>
                </a:solidFill>
                <a:latin typeface="Rockwell" pitchFamily="18" charset="0"/>
              </a:rPr>
              <a:t>Questions </a:t>
            </a:r>
            <a:r>
              <a:rPr lang="en-US" sz="13800" b="1" dirty="0">
                <a:solidFill>
                  <a:schemeClr val="bg1"/>
                </a:solidFill>
                <a:latin typeface="Rockwell" pitchFamily="18" charset="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9706" b="36923"/>
          <a:stretch/>
        </p:blipFill>
        <p:spPr>
          <a:xfrm>
            <a:off x="-128591" y="0"/>
            <a:ext cx="12449181" cy="6858000"/>
          </a:xfrm>
          <a:prstGeom prst="rect">
            <a:avLst/>
          </a:prstGeom>
          <a:solidFill>
            <a:schemeClr val="accent5">
              <a:alpha val="37000"/>
            </a:schemeClr>
          </a:solidFill>
        </p:spPr>
      </p:pic>
      <p:sp>
        <p:nvSpPr>
          <p:cNvPr id="8" name="TextBox 7">
            <a:extLst>
              <a:ext uri="{FF2B5EF4-FFF2-40B4-BE49-F238E27FC236}">
                <a16:creationId xmlns:a16="http://schemas.microsoft.com/office/drawing/2014/main" id="{4206B68F-EE1B-4124-9A30-990CB6D8C31A}"/>
              </a:ext>
            </a:extLst>
          </p:cNvPr>
          <p:cNvSpPr txBox="1"/>
          <p:nvPr/>
        </p:nvSpPr>
        <p:spPr>
          <a:xfrm>
            <a:off x="479499" y="1690688"/>
            <a:ext cx="7018581" cy="3847207"/>
          </a:xfrm>
          <a:prstGeom prst="rect">
            <a:avLst/>
          </a:prstGeom>
          <a:noFill/>
        </p:spPr>
        <p:txBody>
          <a:bodyPr wrap="square" rtlCol="0">
            <a:spAutoFit/>
          </a:bodyPr>
          <a:lstStyle/>
          <a:p>
            <a:r>
              <a:rPr lang="en-US" sz="2800" b="1" dirty="0"/>
              <a:t>Here is a link to download the draft</a:t>
            </a:r>
            <a:br>
              <a:rPr lang="en-US" sz="2800" b="1" dirty="0"/>
            </a:br>
            <a:r>
              <a:rPr lang="en-US" sz="2800" b="1" i="1" dirty="0"/>
              <a:t>Saugus Hazard Mitigation Plan 2021 Update</a:t>
            </a:r>
            <a:r>
              <a:rPr lang="en-US" sz="2800" i="1" dirty="0"/>
              <a:t>:</a:t>
            </a:r>
            <a:br>
              <a:rPr lang="en-US" sz="2800" i="1" dirty="0"/>
            </a:br>
            <a:endParaRPr lang="en-US" sz="2800" i="1" dirty="0"/>
          </a:p>
          <a:p>
            <a:r>
              <a:rPr lang="en-US" sz="2800" b="1" dirty="0">
                <a:solidFill>
                  <a:schemeClr val="accent5">
                    <a:lumMod val="50000"/>
                  </a:schemeClr>
                </a:solidFill>
                <a:hlinkClick r:id="rId4"/>
              </a:rPr>
              <a:t>https://www.saugus-ma.gov/planning-and-economic-development</a:t>
            </a:r>
            <a:r>
              <a:rPr lang="en-US" sz="2800" b="1" dirty="0">
                <a:solidFill>
                  <a:schemeClr val="accent5">
                    <a:lumMod val="50000"/>
                  </a:schemeClr>
                </a:solidFill>
              </a:rPr>
              <a:t> </a:t>
            </a:r>
          </a:p>
          <a:p>
            <a:endParaRPr lang="en-US" sz="2400" dirty="0">
              <a:solidFill>
                <a:schemeClr val="accent5">
                  <a:lumMod val="50000"/>
                </a:schemeClr>
              </a:solidFill>
            </a:endParaRPr>
          </a:p>
          <a:p>
            <a:endParaRPr lang="en-US" sz="2400" dirty="0">
              <a:solidFill>
                <a:schemeClr val="accent5">
                  <a:lumMod val="50000"/>
                </a:schemeClr>
              </a:solidFill>
            </a:endParaRPr>
          </a:p>
          <a:p>
            <a:r>
              <a:rPr lang="en-US" sz="2800" b="1" dirty="0">
                <a:solidFill>
                  <a:schemeClr val="accent5">
                    <a:lumMod val="50000"/>
                  </a:schemeClr>
                </a:solidFill>
              </a:rPr>
              <a:t>Please submit any questions or comments by</a:t>
            </a:r>
            <a:br>
              <a:rPr lang="en-US" sz="2800" b="1" dirty="0">
                <a:solidFill>
                  <a:schemeClr val="accent5">
                    <a:lumMod val="50000"/>
                  </a:schemeClr>
                </a:solidFill>
              </a:rPr>
            </a:br>
            <a:r>
              <a:rPr lang="en-US" sz="2800" b="1" dirty="0">
                <a:solidFill>
                  <a:schemeClr val="accent5">
                    <a:lumMod val="50000"/>
                  </a:schemeClr>
                </a:solidFill>
              </a:rPr>
              <a:t>June 17 to </a:t>
            </a:r>
            <a:r>
              <a:rPr lang="en-US" sz="2800" b="1" dirty="0">
                <a:solidFill>
                  <a:schemeClr val="accent5">
                    <a:lumMod val="50000"/>
                  </a:schemeClr>
                </a:solidFill>
                <a:hlinkClick r:id="rId5"/>
              </a:rPr>
              <a:t>amello@saugus-ma.gov</a:t>
            </a:r>
            <a:r>
              <a:rPr lang="en-US" sz="2800" b="1" dirty="0">
                <a:solidFill>
                  <a:schemeClr val="accent5">
                    <a:lumMod val="50000"/>
                  </a:schemeClr>
                </a:solidFill>
              </a:rPr>
              <a:t> </a:t>
            </a:r>
          </a:p>
        </p:txBody>
      </p:sp>
      <p:sp>
        <p:nvSpPr>
          <p:cNvPr id="9" name="TextBox 8">
            <a:extLst>
              <a:ext uri="{FF2B5EF4-FFF2-40B4-BE49-F238E27FC236}">
                <a16:creationId xmlns:a16="http://schemas.microsoft.com/office/drawing/2014/main" id="{DC4FAFFA-29AD-4562-9C7F-9B7DAA992BEA}"/>
              </a:ext>
            </a:extLst>
          </p:cNvPr>
          <p:cNvSpPr txBox="1"/>
          <p:nvPr/>
        </p:nvSpPr>
        <p:spPr>
          <a:xfrm>
            <a:off x="479499" y="655708"/>
            <a:ext cx="7018581" cy="769441"/>
          </a:xfrm>
          <a:prstGeom prst="rect">
            <a:avLst/>
          </a:prstGeom>
          <a:noFill/>
        </p:spPr>
        <p:txBody>
          <a:bodyPr wrap="square">
            <a:spAutoFit/>
          </a:bodyPr>
          <a:lstStyle/>
          <a:p>
            <a:r>
              <a:rPr lang="en-US" sz="4400" b="1" i="1" dirty="0">
                <a:solidFill>
                  <a:schemeClr val="accent5">
                    <a:lumMod val="75000"/>
                  </a:schemeClr>
                </a:solidFill>
              </a:rPr>
              <a:t>Draft Plan Available Online</a:t>
            </a:r>
          </a:p>
        </p:txBody>
      </p:sp>
      <p:pic>
        <p:nvPicPr>
          <p:cNvPr id="7" name="Picture 6">
            <a:extLst>
              <a:ext uri="{FF2B5EF4-FFF2-40B4-BE49-F238E27FC236}">
                <a16:creationId xmlns:a16="http://schemas.microsoft.com/office/drawing/2014/main" id="{9ABAD0FC-2CE8-405B-8947-D6F36FB47199}"/>
              </a:ext>
            </a:extLst>
          </p:cNvPr>
          <p:cNvPicPr>
            <a:picLocks noChangeAspect="1"/>
          </p:cNvPicPr>
          <p:nvPr/>
        </p:nvPicPr>
        <p:blipFill>
          <a:blip r:embed="rId6"/>
          <a:stretch>
            <a:fillRect/>
          </a:stretch>
        </p:blipFill>
        <p:spPr>
          <a:xfrm>
            <a:off x="7856781" y="1027906"/>
            <a:ext cx="3961356" cy="5080310"/>
          </a:xfrm>
          <a:prstGeom prst="rect">
            <a:avLst/>
          </a:prstGeom>
        </p:spPr>
      </p:pic>
    </p:spTree>
    <p:extLst>
      <p:ext uri="{BB962C8B-B14F-4D97-AF65-F5344CB8AC3E}">
        <p14:creationId xmlns:p14="http://schemas.microsoft.com/office/powerpoint/2010/main" val="2114671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524000" y="137160"/>
            <a:ext cx="9144000" cy="701040"/>
          </a:xfrm>
        </p:spPr>
        <p:txBody>
          <a:bodyPr anchor="t" anchorCtr="0">
            <a:noAutofit/>
          </a:bodyPr>
          <a:lstStyle/>
          <a:p>
            <a:pPr algn="ctr" eaLnBrk="1" hangingPunct="1"/>
            <a:r>
              <a:rPr lang="en-US" sz="4000" b="1" dirty="0">
                <a:solidFill>
                  <a:srgbClr val="00B0F0"/>
                </a:solidFill>
              </a:rPr>
              <a:t>Why is Saugus doing this Plan?</a:t>
            </a:r>
          </a:p>
        </p:txBody>
      </p:sp>
      <p:sp>
        <p:nvSpPr>
          <p:cNvPr id="5123" name="Rectangle 3"/>
          <p:cNvSpPr>
            <a:spLocks noGrp="1" noChangeArrowheads="1"/>
          </p:cNvSpPr>
          <p:nvPr>
            <p:ph type="body" idx="4294967295"/>
          </p:nvPr>
        </p:nvSpPr>
        <p:spPr>
          <a:xfrm>
            <a:off x="1277007" y="1154493"/>
            <a:ext cx="7961086" cy="1471612"/>
          </a:xfrm>
        </p:spPr>
        <p:txBody>
          <a:bodyPr>
            <a:normAutofit fontScale="92500" lnSpcReduction="20000"/>
          </a:bodyPr>
          <a:lstStyle/>
          <a:p>
            <a:pPr eaLnBrk="1" hangingPunct="1"/>
            <a:r>
              <a:rPr lang="en-US" sz="2800" dirty="0">
                <a:solidFill>
                  <a:schemeClr val="bg1"/>
                </a:solidFill>
                <a:latin typeface="Tw Cen MT" pitchFamily="34" charset="0"/>
              </a:rPr>
              <a:t>The </a:t>
            </a:r>
            <a:r>
              <a:rPr lang="en-US" sz="2800" b="1" dirty="0">
                <a:solidFill>
                  <a:schemeClr val="bg1"/>
                </a:solidFill>
                <a:latin typeface="Tw Cen MT" pitchFamily="34" charset="0"/>
              </a:rPr>
              <a:t>Federal Disaster Mitigation Act of 2000 </a:t>
            </a:r>
            <a:r>
              <a:rPr lang="en-US" sz="2800" dirty="0">
                <a:solidFill>
                  <a:schemeClr val="bg1"/>
                </a:solidFill>
                <a:latin typeface="Tw Cen MT" pitchFamily="34" charset="0"/>
              </a:rPr>
              <a:t>requires towns to adopt and periodically update a </a:t>
            </a:r>
            <a:r>
              <a:rPr lang="en-US" sz="2800" b="1" dirty="0">
                <a:solidFill>
                  <a:schemeClr val="bg1"/>
                </a:solidFill>
                <a:latin typeface="Tw Cen MT" pitchFamily="34" charset="0"/>
              </a:rPr>
              <a:t>Hazard Mitigation Pla</a:t>
            </a:r>
            <a:r>
              <a:rPr lang="en-US" sz="2800" dirty="0">
                <a:solidFill>
                  <a:schemeClr val="bg1"/>
                </a:solidFill>
                <a:latin typeface="Tw Cen MT" pitchFamily="34" charset="0"/>
              </a:rPr>
              <a:t>n to be eligible for FEMA mitigation grants. </a:t>
            </a:r>
          </a:p>
          <a:p>
            <a:pPr eaLnBrk="1" hangingPunct="1"/>
            <a:endParaRPr lang="en-US" sz="2000" dirty="0">
              <a:solidFill>
                <a:schemeClr val="bg1"/>
              </a:solidFill>
              <a:latin typeface="Tw Cen MT" pitchFamily="34" charset="0"/>
            </a:endParaRPr>
          </a:p>
          <a:p>
            <a:pPr eaLnBrk="1" hangingPunct="1">
              <a:buFont typeface="Wingdings" pitchFamily="2" charset="2"/>
              <a:buNone/>
            </a:pPr>
            <a:endParaRPr lang="en-US" sz="2000" dirty="0">
              <a:solidFill>
                <a:schemeClr val="bg1"/>
              </a:solidFill>
              <a:latin typeface="Tw Cen MT" pitchFamily="34" charset="0"/>
            </a:endParaRPr>
          </a:p>
        </p:txBody>
      </p:sp>
      <p:sp>
        <p:nvSpPr>
          <p:cNvPr id="5126" name="Rectangle 3"/>
          <p:cNvSpPr>
            <a:spLocks noChangeArrowheads="1"/>
          </p:cNvSpPr>
          <p:nvPr/>
        </p:nvSpPr>
        <p:spPr bwMode="auto">
          <a:xfrm>
            <a:off x="1277007" y="2311656"/>
            <a:ext cx="4892566" cy="3840480"/>
          </a:xfrm>
          <a:prstGeom prst="rect">
            <a:avLst/>
          </a:prstGeom>
          <a:noFill/>
          <a:ln w="9525">
            <a:noFill/>
            <a:miter lim="800000"/>
            <a:headEnd/>
            <a:tailEnd/>
          </a:ln>
        </p:spPr>
        <p:txBody>
          <a:bodyPr lIns="91432" tIns="45716" rIns="91432" bIns="45716"/>
          <a:lstStyle/>
          <a:p>
            <a:pPr marL="1081164" lvl="2" indent="-216233" defTabSz="914485">
              <a:spcBef>
                <a:spcPct val="20000"/>
              </a:spcBef>
              <a:buClr>
                <a:prstClr val="white"/>
              </a:buClr>
              <a:buSzPct val="55000"/>
              <a:buFont typeface="Arial" pitchFamily="34" charset="0"/>
              <a:buChar char="•"/>
            </a:pPr>
            <a:endParaRPr lang="en-US" sz="2000" dirty="0">
              <a:solidFill>
                <a:prstClr val="white"/>
              </a:solidFill>
              <a:latin typeface="Tw Cen MT" pitchFamily="34" charset="0"/>
            </a:endParaRPr>
          </a:p>
          <a:p>
            <a:pPr marL="342369" indent="-342369" defTabSz="914485">
              <a:spcBef>
                <a:spcPct val="20000"/>
              </a:spcBef>
              <a:buClr>
                <a:prstClr val="white"/>
              </a:buClr>
              <a:buSzPct val="90000"/>
              <a:buFont typeface="Arial" pitchFamily="34" charset="0"/>
              <a:buChar char="•"/>
            </a:pPr>
            <a:r>
              <a:rPr lang="en-US" sz="2800" dirty="0">
                <a:solidFill>
                  <a:prstClr val="white"/>
                </a:solidFill>
                <a:latin typeface="Tw Cen MT" pitchFamily="34" charset="0"/>
              </a:rPr>
              <a:t>Saugus’ previous plan was   approved in 2015 and now must be updated</a:t>
            </a:r>
          </a:p>
          <a:p>
            <a:pPr marL="342369" indent="-342369" defTabSz="914485">
              <a:spcBef>
                <a:spcPct val="20000"/>
              </a:spcBef>
              <a:buClr>
                <a:prstClr val="white"/>
              </a:buClr>
              <a:buSzPct val="90000"/>
              <a:buFont typeface="Arial" pitchFamily="34" charset="0"/>
              <a:buChar char="•"/>
            </a:pPr>
            <a:endParaRPr lang="en-US" sz="1100" dirty="0">
              <a:solidFill>
                <a:prstClr val="white"/>
              </a:solidFill>
              <a:latin typeface="Tw Cen MT" pitchFamily="34" charset="0"/>
            </a:endParaRPr>
          </a:p>
          <a:p>
            <a:pPr marL="342369" indent="-342369" defTabSz="914485">
              <a:spcBef>
                <a:spcPct val="20000"/>
              </a:spcBef>
              <a:buClr>
                <a:prstClr val="white"/>
              </a:buClr>
              <a:buSzPct val="90000"/>
              <a:buFont typeface="Arial" pitchFamily="34" charset="0"/>
              <a:buChar char="•"/>
            </a:pPr>
            <a:r>
              <a:rPr lang="en-US" sz="2800" dirty="0">
                <a:solidFill>
                  <a:prstClr val="white"/>
                </a:solidFill>
                <a:latin typeface="Tw Cen MT" pitchFamily="34" charset="0"/>
              </a:rPr>
              <a:t>This 2021 Plan Update will meet FEMA’s  requirement and make the Town eligible for FEMA mitigation project grants</a:t>
            </a:r>
            <a:endParaRPr lang="en-US" sz="2400" dirty="0">
              <a:solidFill>
                <a:prstClr val="white"/>
              </a:solidFill>
              <a:latin typeface="Tw Cen MT" pitchFamily="34" charset="0"/>
            </a:endParaRPr>
          </a:p>
        </p:txBody>
      </p:sp>
      <p:pic>
        <p:nvPicPr>
          <p:cNvPr id="3" name="Picture 2">
            <a:extLst>
              <a:ext uri="{FF2B5EF4-FFF2-40B4-BE49-F238E27FC236}">
                <a16:creationId xmlns:a16="http://schemas.microsoft.com/office/drawing/2014/main" id="{A467B2B1-6980-4E79-9B35-FF63535BA7E1}"/>
              </a:ext>
            </a:extLst>
          </p:cNvPr>
          <p:cNvPicPr>
            <a:picLocks noChangeAspect="1"/>
          </p:cNvPicPr>
          <p:nvPr/>
        </p:nvPicPr>
        <p:blipFill>
          <a:blip r:embed="rId3"/>
          <a:stretch>
            <a:fillRect/>
          </a:stretch>
        </p:blipFill>
        <p:spPr>
          <a:xfrm>
            <a:off x="6968359" y="2638890"/>
            <a:ext cx="4334970" cy="3190080"/>
          </a:xfrm>
          <a:prstGeom prst="rect">
            <a:avLst/>
          </a:prstGeom>
        </p:spPr>
      </p:pic>
      <p:sp>
        <p:nvSpPr>
          <p:cNvPr id="8" name="TextBox 7">
            <a:extLst>
              <a:ext uri="{FF2B5EF4-FFF2-40B4-BE49-F238E27FC236}">
                <a16:creationId xmlns:a16="http://schemas.microsoft.com/office/drawing/2014/main" id="{018738E6-4CDC-4920-8110-D728AE28BFD8}"/>
              </a:ext>
            </a:extLst>
          </p:cNvPr>
          <p:cNvSpPr txBox="1"/>
          <p:nvPr/>
        </p:nvSpPr>
        <p:spPr>
          <a:xfrm>
            <a:off x="6968359" y="5828970"/>
            <a:ext cx="4334970" cy="646331"/>
          </a:xfrm>
          <a:prstGeom prst="rect">
            <a:avLst/>
          </a:prstGeom>
          <a:noFill/>
        </p:spPr>
        <p:txBody>
          <a:bodyPr wrap="square">
            <a:spAutoFit/>
          </a:bodyPr>
          <a:lstStyle/>
          <a:p>
            <a:pPr algn="ctr"/>
            <a:r>
              <a:rPr lang="fr-FR" dirty="0">
                <a:solidFill>
                  <a:schemeClr val="bg1"/>
                </a:solidFill>
              </a:rPr>
              <a:t>Hurricane Irene</a:t>
            </a:r>
          </a:p>
          <a:p>
            <a:pPr algn="ctr"/>
            <a:r>
              <a:rPr lang="fr-FR" dirty="0"/>
              <a:t>Source: https://saugus.wickedlocal.com</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882316" y="129970"/>
            <a:ext cx="10668000" cy="701040"/>
          </a:xfrm>
        </p:spPr>
        <p:txBody>
          <a:bodyPr anchor="t" anchorCtr="0">
            <a:noAutofit/>
          </a:bodyPr>
          <a:lstStyle/>
          <a:p>
            <a:pPr algn="ctr" eaLnBrk="1" hangingPunct="1"/>
            <a:r>
              <a:rPr lang="en-US" sz="4000" b="1" dirty="0">
                <a:solidFill>
                  <a:srgbClr val="00B0F0"/>
                </a:solidFill>
              </a:rPr>
              <a:t>A Plan for Mitigating All Natural Hazards</a:t>
            </a:r>
          </a:p>
        </p:txBody>
      </p:sp>
      <p:sp>
        <p:nvSpPr>
          <p:cNvPr id="5126" name="Rectangle 3"/>
          <p:cNvSpPr>
            <a:spLocks noChangeArrowheads="1"/>
          </p:cNvSpPr>
          <p:nvPr/>
        </p:nvSpPr>
        <p:spPr bwMode="auto">
          <a:xfrm>
            <a:off x="747622" y="1036127"/>
            <a:ext cx="8813321" cy="4807541"/>
          </a:xfrm>
          <a:prstGeom prst="rect">
            <a:avLst/>
          </a:prstGeom>
          <a:noFill/>
          <a:ln w="9525">
            <a:noFill/>
            <a:miter lim="800000"/>
            <a:headEnd/>
            <a:tailEnd/>
          </a:ln>
        </p:spPr>
        <p:txBody>
          <a:bodyPr lIns="91432" tIns="45716" rIns="91432" bIns="45716"/>
          <a:lstStyle/>
          <a:p>
            <a:pPr marL="342900" marR="0" lvl="0" indent="-342900" algn="l" defTabSz="914485" rtl="0" eaLnBrk="1" fontAlgn="auto" latinLnBrk="0" hangingPunct="1">
              <a:lnSpc>
                <a:spcPct val="100000"/>
              </a:lnSpc>
              <a:spcBef>
                <a:spcPct val="20000"/>
              </a:spcBef>
              <a:spcAft>
                <a:spcPts val="0"/>
              </a:spcAft>
              <a:buClr>
                <a:prstClr val="white"/>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Tw Cen MT" pitchFamily="34" charset="0"/>
                <a:ea typeface="+mn-ea"/>
                <a:cs typeface="+mn-cs"/>
              </a:rPr>
              <a:t>Flooding</a:t>
            </a:r>
          </a:p>
          <a:p>
            <a:pPr marL="342900" marR="0" lvl="0" indent="-342900" algn="l" defTabSz="914485" rtl="0" eaLnBrk="1" fontAlgn="auto" latinLnBrk="0" hangingPunct="1">
              <a:lnSpc>
                <a:spcPct val="100000"/>
              </a:lnSpc>
              <a:spcBef>
                <a:spcPct val="20000"/>
              </a:spcBef>
              <a:spcAft>
                <a:spcPts val="0"/>
              </a:spcAft>
              <a:buClr>
                <a:prstClr val="white"/>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Tw Cen MT" pitchFamily="34" charset="0"/>
                <a:ea typeface="+mn-ea"/>
                <a:cs typeface="+mn-cs"/>
              </a:rPr>
              <a:t>High winds, hurricanes, tornadoes</a:t>
            </a:r>
          </a:p>
          <a:p>
            <a:pPr marL="342900" marR="0" lvl="0" indent="-342900" algn="l" defTabSz="914485" rtl="0" eaLnBrk="1" fontAlgn="auto" latinLnBrk="0" hangingPunct="1">
              <a:lnSpc>
                <a:spcPct val="100000"/>
              </a:lnSpc>
              <a:spcBef>
                <a:spcPct val="20000"/>
              </a:spcBef>
              <a:spcAft>
                <a:spcPts val="0"/>
              </a:spcAft>
              <a:buClr>
                <a:prstClr val="white"/>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Tw Cen MT" pitchFamily="34" charset="0"/>
                <a:ea typeface="+mn-ea"/>
                <a:cs typeface="+mn-cs"/>
              </a:rPr>
              <a:t>Winter storms, snow &amp; ice</a:t>
            </a:r>
          </a:p>
          <a:p>
            <a:pPr marL="342900" marR="0" lvl="0" indent="-342900" algn="l" defTabSz="914485" rtl="0" eaLnBrk="1" fontAlgn="auto" latinLnBrk="0" hangingPunct="1">
              <a:lnSpc>
                <a:spcPct val="100000"/>
              </a:lnSpc>
              <a:spcBef>
                <a:spcPct val="20000"/>
              </a:spcBef>
              <a:spcAft>
                <a:spcPts val="0"/>
              </a:spcAft>
              <a:buClr>
                <a:prstClr val="white"/>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Tw Cen MT" pitchFamily="34" charset="0"/>
                <a:ea typeface="+mn-ea"/>
                <a:cs typeface="+mn-cs"/>
              </a:rPr>
              <a:t>Brush fires</a:t>
            </a:r>
          </a:p>
          <a:p>
            <a:pPr marL="342900" marR="0" lvl="0" indent="-342900" algn="l" defTabSz="914485" rtl="0" eaLnBrk="1" fontAlgn="auto" latinLnBrk="0" hangingPunct="1">
              <a:lnSpc>
                <a:spcPct val="100000"/>
              </a:lnSpc>
              <a:spcBef>
                <a:spcPct val="20000"/>
              </a:spcBef>
              <a:spcAft>
                <a:spcPts val="0"/>
              </a:spcAft>
              <a:buClr>
                <a:prstClr val="white"/>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Tw Cen MT" pitchFamily="34" charset="0"/>
                <a:ea typeface="+mn-ea"/>
                <a:cs typeface="+mn-cs"/>
              </a:rPr>
              <a:t>Earthquakes, landslides</a:t>
            </a:r>
          </a:p>
          <a:p>
            <a:pPr marL="342900" marR="0" lvl="0" indent="-342900" algn="l" defTabSz="914485" rtl="0" eaLnBrk="1" fontAlgn="auto" latinLnBrk="0" hangingPunct="1">
              <a:lnSpc>
                <a:spcPct val="100000"/>
              </a:lnSpc>
              <a:spcBef>
                <a:spcPct val="20000"/>
              </a:spcBef>
              <a:spcAft>
                <a:spcPts val="0"/>
              </a:spcAft>
              <a:buClr>
                <a:prstClr val="white"/>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Tw Cen MT" pitchFamily="34" charset="0"/>
                <a:ea typeface="+mn-ea"/>
                <a:cs typeface="+mn-cs"/>
              </a:rPr>
              <a:t>Extreme temperatures</a:t>
            </a:r>
          </a:p>
          <a:p>
            <a:pPr marL="342900" marR="0" lvl="0" indent="-342900" algn="l" defTabSz="914485" rtl="0" eaLnBrk="1" fontAlgn="auto" latinLnBrk="0" hangingPunct="1">
              <a:lnSpc>
                <a:spcPct val="100000"/>
              </a:lnSpc>
              <a:spcBef>
                <a:spcPct val="20000"/>
              </a:spcBef>
              <a:spcAft>
                <a:spcPts val="0"/>
              </a:spcAft>
              <a:buClr>
                <a:prstClr val="white"/>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Tw Cen MT" pitchFamily="34" charset="0"/>
                <a:ea typeface="+mn-ea"/>
                <a:cs typeface="+mn-cs"/>
              </a:rPr>
              <a:t>Drought</a:t>
            </a:r>
            <a:endParaRPr kumimoji="0" lang="en-US" sz="2400" b="0" i="0" u="none" strike="noStrike" kern="1200" cap="none" spc="0" normalizeH="0" baseline="0" noProof="0" dirty="0">
              <a:ln>
                <a:noFill/>
              </a:ln>
              <a:solidFill>
                <a:prstClr val="white"/>
              </a:solidFill>
              <a:effectLst/>
              <a:uLnTx/>
              <a:uFillTx/>
              <a:latin typeface="Tw Cen MT" pitchFamily="34" charset="0"/>
              <a:ea typeface="+mn-ea"/>
              <a:cs typeface="+mn-cs"/>
            </a:endParaRPr>
          </a:p>
        </p:txBody>
      </p:sp>
      <p:sp>
        <p:nvSpPr>
          <p:cNvPr id="4" name="Rectangle 3">
            <a:extLst>
              <a:ext uri="{FF2B5EF4-FFF2-40B4-BE49-F238E27FC236}">
                <a16:creationId xmlns:a16="http://schemas.microsoft.com/office/drawing/2014/main" id="{96C4790C-853F-437F-B574-C776F09DBC80}"/>
              </a:ext>
            </a:extLst>
          </p:cNvPr>
          <p:cNvSpPr/>
          <p:nvPr/>
        </p:nvSpPr>
        <p:spPr>
          <a:xfrm>
            <a:off x="1556135" y="5910532"/>
            <a:ext cx="90797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a:ea typeface="+mn-ea"/>
                <a:cs typeface="+mn-cs"/>
              </a:rPr>
              <a:t>A Mitigation Plan , not an Emergency Response Plan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EA14EEC-D543-40D0-A493-D311F7F32050}"/>
              </a:ext>
            </a:extLst>
          </p:cNvPr>
          <p:cNvPicPr>
            <a:picLocks noChangeAspect="1"/>
          </p:cNvPicPr>
          <p:nvPr/>
        </p:nvPicPr>
        <p:blipFill>
          <a:blip r:embed="rId3"/>
          <a:stretch>
            <a:fillRect/>
          </a:stretch>
        </p:blipFill>
        <p:spPr>
          <a:xfrm>
            <a:off x="8517770" y="3645389"/>
            <a:ext cx="2654261" cy="1993162"/>
          </a:xfrm>
          <a:prstGeom prst="rect">
            <a:avLst/>
          </a:prstGeom>
        </p:spPr>
      </p:pic>
      <p:pic>
        <p:nvPicPr>
          <p:cNvPr id="9" name="Picture 5" descr="tornado">
            <a:extLst>
              <a:ext uri="{FF2B5EF4-FFF2-40B4-BE49-F238E27FC236}">
                <a16:creationId xmlns:a16="http://schemas.microsoft.com/office/drawing/2014/main" id="{B92FBB09-FD59-4270-B974-D9DA9C403FBC}"/>
              </a:ext>
            </a:extLst>
          </p:cNvPr>
          <p:cNvPicPr>
            <a:picLocks noChangeAspect="1" noChangeArrowheads="1"/>
          </p:cNvPicPr>
          <p:nvPr/>
        </p:nvPicPr>
        <p:blipFill>
          <a:blip r:embed="rId4" cstate="print"/>
          <a:srcRect/>
          <a:stretch>
            <a:fillRect/>
          </a:stretch>
        </p:blipFill>
        <p:spPr bwMode="auto">
          <a:xfrm>
            <a:off x="9155575" y="1014331"/>
            <a:ext cx="2016457" cy="2433131"/>
          </a:xfrm>
          <a:prstGeom prst="rect">
            <a:avLst/>
          </a:prstGeom>
          <a:noFill/>
          <a:ln w="9525">
            <a:noFill/>
            <a:miter lim="800000"/>
            <a:headEnd/>
            <a:tailEnd/>
          </a:ln>
        </p:spPr>
      </p:pic>
    </p:spTree>
    <p:extLst>
      <p:ext uri="{BB962C8B-B14F-4D97-AF65-F5344CB8AC3E}">
        <p14:creationId xmlns:p14="http://schemas.microsoft.com/office/powerpoint/2010/main" val="12224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524000" y="151386"/>
            <a:ext cx="9144000" cy="839391"/>
          </a:xfrm>
        </p:spPr>
        <p:txBody>
          <a:bodyPr anchor="t" anchorCtr="0">
            <a:normAutofit/>
          </a:bodyPr>
          <a:lstStyle/>
          <a:p>
            <a:pPr algn="ctr" eaLnBrk="1" hangingPunct="1"/>
            <a:r>
              <a:rPr lang="en-US" sz="4000" b="1" dirty="0">
                <a:solidFill>
                  <a:srgbClr val="00B0F0"/>
                </a:solidFill>
              </a:rPr>
              <a:t>What is Hazard Mitigation?</a:t>
            </a:r>
          </a:p>
        </p:txBody>
      </p:sp>
      <p:sp>
        <p:nvSpPr>
          <p:cNvPr id="8195" name="Rectangle 3"/>
          <p:cNvSpPr>
            <a:spLocks noGrp="1" noChangeArrowheads="1"/>
          </p:cNvSpPr>
          <p:nvPr>
            <p:ph type="body" idx="1"/>
          </p:nvPr>
        </p:nvSpPr>
        <p:spPr>
          <a:xfrm>
            <a:off x="4797164" y="1091995"/>
            <a:ext cx="5855368" cy="2743200"/>
          </a:xfrm>
        </p:spPr>
        <p:txBody>
          <a:bodyPr>
            <a:noAutofit/>
          </a:bodyPr>
          <a:lstStyle/>
          <a:p>
            <a:pPr indent="-1588">
              <a:spcBef>
                <a:spcPct val="5000"/>
              </a:spcBef>
              <a:buNone/>
            </a:pPr>
            <a:r>
              <a:rPr lang="en-US" dirty="0">
                <a:solidFill>
                  <a:schemeClr val="bg1"/>
                </a:solidFill>
                <a:latin typeface="Tw Cen MT" pitchFamily="34" charset="0"/>
              </a:rPr>
              <a:t>To reduce or prevent loss of life, injuries and property damage by using long-term strategies </a:t>
            </a:r>
            <a:r>
              <a:rPr lang="en-US" b="1" i="1" dirty="0">
                <a:solidFill>
                  <a:srgbClr val="FFFF00"/>
                </a:solidFill>
                <a:latin typeface="Tw Cen MT" pitchFamily="34" charset="0"/>
              </a:rPr>
              <a:t>before</a:t>
            </a:r>
            <a:r>
              <a:rPr lang="en-US" dirty="0">
                <a:solidFill>
                  <a:schemeClr val="bg1"/>
                </a:solidFill>
                <a:latin typeface="Tw Cen MT" pitchFamily="34" charset="0"/>
              </a:rPr>
              <a:t> a disaster happens </a:t>
            </a:r>
          </a:p>
          <a:p>
            <a:pPr indent="-1588">
              <a:spcBef>
                <a:spcPct val="5000"/>
              </a:spcBef>
              <a:buNone/>
            </a:pPr>
            <a:r>
              <a:rPr lang="en-US" b="1" dirty="0">
                <a:solidFill>
                  <a:schemeClr val="bg1"/>
                </a:solidFill>
                <a:latin typeface="Tw Cen MT" pitchFamily="34" charset="0"/>
              </a:rPr>
              <a:t>(“Pre-Disaster Mitigation”)</a:t>
            </a:r>
            <a:endParaRPr lang="en-US" sz="4000" b="1" dirty="0">
              <a:solidFill>
                <a:schemeClr val="bg1"/>
              </a:solidFill>
              <a:latin typeface="Tw Cen MT" pitchFamily="34" charset="0"/>
            </a:endParaRPr>
          </a:p>
          <a:p>
            <a:pPr eaLnBrk="1" hangingPunct="1">
              <a:buFont typeface="Wingdings" pitchFamily="2" charset="2"/>
              <a:buNone/>
            </a:pPr>
            <a:endParaRPr lang="en-US" b="1" dirty="0">
              <a:solidFill>
                <a:schemeClr val="bg1"/>
              </a:solidFill>
            </a:endParaRPr>
          </a:p>
        </p:txBody>
      </p:sp>
      <p:sp>
        <p:nvSpPr>
          <p:cNvPr id="8199" name="Rectangle 3"/>
          <p:cNvSpPr>
            <a:spLocks noChangeArrowheads="1"/>
          </p:cNvSpPr>
          <p:nvPr/>
        </p:nvSpPr>
        <p:spPr bwMode="auto">
          <a:xfrm>
            <a:off x="1233443" y="3859395"/>
            <a:ext cx="9144000" cy="2286000"/>
          </a:xfrm>
          <a:prstGeom prst="rect">
            <a:avLst/>
          </a:prstGeom>
          <a:noFill/>
          <a:ln w="9525">
            <a:noFill/>
            <a:miter lim="800000"/>
            <a:headEnd/>
            <a:tailEnd/>
          </a:ln>
        </p:spPr>
        <p:txBody>
          <a:bodyPr lIns="91432" tIns="45716" rIns="91432" bIns="45716"/>
          <a:lstStyle/>
          <a:p>
            <a:pPr marL="571500" marR="0" lvl="0" indent="-571500" algn="l" defTabSz="914485" rtl="0" eaLnBrk="1" fontAlgn="auto" latinLnBrk="0" hangingPunct="1">
              <a:lnSpc>
                <a:spcPct val="100000"/>
              </a:lnSpc>
              <a:spcBef>
                <a:spcPct val="20000"/>
              </a:spcBef>
              <a:spcAft>
                <a:spcPts val="0"/>
              </a:spcAft>
              <a:buClr>
                <a:schemeClr val="accent2">
                  <a:lumMod val="20000"/>
                  <a:lumOff val="80000"/>
                </a:schemeClr>
              </a:buClr>
              <a:buSzPct val="90000"/>
              <a:buFont typeface="Wingdings" panose="05000000000000000000" pitchFamily="2" charset="2"/>
              <a:buChar char="v"/>
              <a:tabLst/>
              <a:defRPr/>
            </a:pPr>
            <a:r>
              <a:rPr kumimoji="0" lang="en-US" sz="3200" b="1" i="1" u="none" strike="noStrike" kern="1200" cap="none" spc="0" normalizeH="0" baseline="0" noProof="0" dirty="0">
                <a:ln>
                  <a:noFill/>
                </a:ln>
                <a:solidFill>
                  <a:schemeClr val="accent6">
                    <a:lumMod val="20000"/>
                    <a:lumOff val="80000"/>
                  </a:schemeClr>
                </a:solidFill>
                <a:effectLst/>
                <a:uLnTx/>
                <a:uFillTx/>
                <a:latin typeface="Tw Cen MT" pitchFamily="34" charset="0"/>
                <a:ea typeface="+mn-ea"/>
                <a:cs typeface="+mn-cs"/>
              </a:rPr>
              <a:t>What preventive actions are being taken </a:t>
            </a:r>
            <a:r>
              <a:rPr kumimoji="0" lang="en-US" sz="3200" b="1" i="1" u="sng" strike="noStrike" kern="1200" cap="none" spc="0" normalizeH="0" baseline="0" noProof="0" dirty="0">
                <a:ln>
                  <a:noFill/>
                </a:ln>
                <a:solidFill>
                  <a:schemeClr val="accent6">
                    <a:lumMod val="20000"/>
                    <a:lumOff val="80000"/>
                  </a:schemeClr>
                </a:solidFill>
                <a:effectLst/>
                <a:uLnTx/>
                <a:uFillTx/>
                <a:latin typeface="Tw Cen MT" pitchFamily="34" charset="0"/>
                <a:ea typeface="+mn-ea"/>
                <a:cs typeface="+mn-cs"/>
              </a:rPr>
              <a:t>NOW</a:t>
            </a:r>
            <a:r>
              <a:rPr kumimoji="0" lang="en-US" sz="3200" b="1" i="1" u="none" strike="noStrike" kern="1200" cap="none" spc="0" normalizeH="0" baseline="0" noProof="0" dirty="0">
                <a:ln>
                  <a:noFill/>
                </a:ln>
                <a:solidFill>
                  <a:schemeClr val="accent6">
                    <a:lumMod val="20000"/>
                    <a:lumOff val="80000"/>
                  </a:schemeClr>
                </a:solidFill>
                <a:effectLst/>
                <a:uLnTx/>
                <a:uFillTx/>
                <a:latin typeface="Tw Cen MT" pitchFamily="34" charset="0"/>
                <a:ea typeface="+mn-ea"/>
                <a:cs typeface="+mn-cs"/>
              </a:rPr>
              <a:t>                    to reduce future risks and damages</a:t>
            </a:r>
            <a:r>
              <a:rPr kumimoji="0" lang="en-US" sz="3200" b="0" i="1" u="none" strike="noStrike" kern="1200" cap="none" spc="0" normalizeH="0" baseline="0" noProof="0" dirty="0">
                <a:ln>
                  <a:noFill/>
                </a:ln>
                <a:solidFill>
                  <a:schemeClr val="accent6">
                    <a:lumMod val="20000"/>
                    <a:lumOff val="80000"/>
                  </a:schemeClr>
                </a:solidFill>
                <a:effectLst/>
                <a:uLnTx/>
                <a:uFillTx/>
                <a:latin typeface="Tw Cen MT" pitchFamily="34" charset="0"/>
                <a:ea typeface="+mn-ea"/>
                <a:cs typeface="+mn-cs"/>
              </a:rPr>
              <a:t>?</a:t>
            </a:r>
            <a:br>
              <a:rPr kumimoji="0" lang="en-US" sz="3200" b="0" i="1" u="none" strike="noStrike" kern="1200" cap="none" spc="0" normalizeH="0" baseline="0" noProof="0" dirty="0">
                <a:ln>
                  <a:noFill/>
                </a:ln>
                <a:solidFill>
                  <a:schemeClr val="accent6">
                    <a:lumMod val="20000"/>
                    <a:lumOff val="80000"/>
                  </a:schemeClr>
                </a:solidFill>
                <a:effectLst/>
                <a:uLnTx/>
                <a:uFillTx/>
                <a:latin typeface="Tw Cen MT" pitchFamily="34" charset="0"/>
                <a:ea typeface="+mn-ea"/>
                <a:cs typeface="+mn-cs"/>
              </a:rPr>
            </a:br>
            <a:endParaRPr kumimoji="0" lang="en-US" sz="1100" b="0" i="1" u="none" strike="noStrike" kern="1200" cap="none" spc="0" normalizeH="0" baseline="0" noProof="0" dirty="0">
              <a:ln>
                <a:noFill/>
              </a:ln>
              <a:solidFill>
                <a:schemeClr val="accent6">
                  <a:lumMod val="20000"/>
                  <a:lumOff val="80000"/>
                </a:schemeClr>
              </a:solidFill>
              <a:effectLst/>
              <a:uLnTx/>
              <a:uFillTx/>
              <a:latin typeface="Tw Cen MT" pitchFamily="34" charset="0"/>
              <a:ea typeface="+mn-ea"/>
              <a:cs typeface="+mn-cs"/>
            </a:endParaRPr>
          </a:p>
          <a:p>
            <a:pPr marL="571500" marR="0" lvl="0" indent="-571500" algn="l" defTabSz="914485" rtl="0" eaLnBrk="1" fontAlgn="auto" latinLnBrk="0" hangingPunct="1">
              <a:lnSpc>
                <a:spcPct val="100000"/>
              </a:lnSpc>
              <a:spcBef>
                <a:spcPct val="20000"/>
              </a:spcBef>
              <a:spcAft>
                <a:spcPts val="0"/>
              </a:spcAft>
              <a:buClr>
                <a:srgbClr val="FFFF00"/>
              </a:buClr>
              <a:buSzPct val="90000"/>
              <a:buFont typeface="Wingdings" panose="05000000000000000000" pitchFamily="2" charset="2"/>
              <a:buChar char="v"/>
              <a:tabLst/>
              <a:defRPr/>
            </a:pPr>
            <a:r>
              <a:rPr kumimoji="0" lang="en-US" sz="3200" b="1" i="1" u="none" strike="noStrike" kern="1200" cap="none" spc="0" normalizeH="0" baseline="0" noProof="0" dirty="0">
                <a:ln>
                  <a:noFill/>
                </a:ln>
                <a:solidFill>
                  <a:srgbClr val="FFFF00"/>
                </a:solidFill>
                <a:effectLst/>
                <a:uLnTx/>
                <a:uFillTx/>
                <a:latin typeface="Tw Cen MT" pitchFamily="34" charset="0"/>
                <a:ea typeface="+mn-ea"/>
                <a:cs typeface="+mn-cs"/>
              </a:rPr>
              <a:t>What additional actions can be taken in the </a:t>
            </a:r>
            <a:r>
              <a:rPr kumimoji="0" lang="en-US" sz="3200" b="1" i="1" u="sng" strike="noStrike" kern="1200" cap="none" spc="0" normalizeH="0" baseline="0" noProof="0" dirty="0">
                <a:ln>
                  <a:noFill/>
                </a:ln>
                <a:solidFill>
                  <a:srgbClr val="FFFF00"/>
                </a:solidFill>
                <a:effectLst/>
                <a:uLnTx/>
                <a:uFillTx/>
                <a:latin typeface="Tw Cen MT" pitchFamily="34" charset="0"/>
                <a:ea typeface="+mn-ea"/>
                <a:cs typeface="+mn-cs"/>
              </a:rPr>
              <a:t>FUTURE</a:t>
            </a:r>
            <a:r>
              <a:rPr kumimoji="0" lang="en-US" sz="3200" b="1" i="1" strike="noStrike" kern="1200" cap="none" spc="0" normalizeH="0" baseline="0" noProof="0" dirty="0">
                <a:ln>
                  <a:noFill/>
                </a:ln>
                <a:solidFill>
                  <a:srgbClr val="FFFF00"/>
                </a:solidFill>
                <a:effectLst/>
                <a:uLnTx/>
                <a:uFillTx/>
                <a:latin typeface="Tw Cen MT" pitchFamily="34" charset="0"/>
                <a:ea typeface="+mn-ea"/>
                <a:cs typeface="+mn-cs"/>
              </a:rPr>
              <a:t> </a:t>
            </a:r>
            <a:r>
              <a:rPr kumimoji="0" lang="en-US" sz="3200" b="1" i="1" u="none" strike="noStrike" kern="1200" cap="none" spc="0" normalizeH="0" baseline="0" noProof="0" dirty="0">
                <a:ln>
                  <a:noFill/>
                </a:ln>
                <a:solidFill>
                  <a:srgbClr val="FFFF00"/>
                </a:solidFill>
                <a:effectLst/>
                <a:uLnTx/>
                <a:uFillTx/>
                <a:latin typeface="Tw Cen MT" pitchFamily="34" charset="0"/>
                <a:ea typeface="+mn-ea"/>
                <a:cs typeface="+mn-cs"/>
              </a:rPr>
              <a:t>to reduce vulnerability and increase resilience?</a:t>
            </a:r>
          </a:p>
        </p:txBody>
      </p:sp>
      <p:pic>
        <p:nvPicPr>
          <p:cNvPr id="6" name="Picture 5">
            <a:extLst>
              <a:ext uri="{FF2B5EF4-FFF2-40B4-BE49-F238E27FC236}">
                <a16:creationId xmlns:a16="http://schemas.microsoft.com/office/drawing/2014/main" id="{7DB0EF6D-B836-452E-B7D0-E943EFC64808}"/>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5011838" y="4072536"/>
            <a:ext cx="3553428" cy="2785464"/>
          </a:xfrm>
          <a:prstGeom prst="rect">
            <a:avLst/>
          </a:prstGeom>
          <a:noFill/>
          <a:ln w="9525">
            <a:noFill/>
            <a:miter lim="800000"/>
            <a:headEnd/>
            <a:tailEnd/>
          </a:ln>
        </p:spPr>
      </p:pic>
      <p:pic>
        <p:nvPicPr>
          <p:cNvPr id="2" name="Picture 1">
            <a:extLst>
              <a:ext uri="{FF2B5EF4-FFF2-40B4-BE49-F238E27FC236}">
                <a16:creationId xmlns:a16="http://schemas.microsoft.com/office/drawing/2014/main" id="{06A55153-0007-4A50-92DA-F781594BB227}"/>
              </a:ext>
            </a:extLst>
          </p:cNvPr>
          <p:cNvPicPr>
            <a:picLocks noChangeAspect="1"/>
          </p:cNvPicPr>
          <p:nvPr/>
        </p:nvPicPr>
        <p:blipFill>
          <a:blip r:embed="rId4"/>
          <a:stretch>
            <a:fillRect/>
          </a:stretch>
        </p:blipFill>
        <p:spPr>
          <a:xfrm>
            <a:off x="1524000" y="1234325"/>
            <a:ext cx="3233711" cy="2381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9746"/>
                                        </p:tgtEl>
                                        <p:attrNameLst>
                                          <p:attrName>style.visibility</p:attrName>
                                        </p:attrNameLst>
                                      </p:cBhvr>
                                      <p:to>
                                        <p:strVal val="visible"/>
                                      </p:to>
                                    </p:set>
                                    <p:anim calcmode="lin" valueType="num">
                                      <p:cBhvr additive="base">
                                        <p:cTn id="7" dur="500" fill="hold"/>
                                        <p:tgtEl>
                                          <p:spTgt spid="159746"/>
                                        </p:tgtEl>
                                        <p:attrNameLst>
                                          <p:attrName>ppt_x</p:attrName>
                                        </p:attrNameLst>
                                      </p:cBhvr>
                                      <p:tavLst>
                                        <p:tav tm="0">
                                          <p:val>
                                            <p:strVal val="0-#ppt_w/2"/>
                                          </p:val>
                                        </p:tav>
                                        <p:tav tm="100000">
                                          <p:val>
                                            <p:strVal val="#ppt_x"/>
                                          </p:val>
                                        </p:tav>
                                      </p:tavLst>
                                    </p:anim>
                                    <p:anim calcmode="lin" valueType="num">
                                      <p:cBhvr additive="base">
                                        <p:cTn id="8" dur="500" fill="hold"/>
                                        <p:tgtEl>
                                          <p:spTgt spid="1597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p:cNvSpPr>
            <a:spLocks noChangeArrowheads="1"/>
          </p:cNvSpPr>
          <p:nvPr/>
        </p:nvSpPr>
        <p:spPr bwMode="auto">
          <a:xfrm flipV="1">
            <a:off x="2209800" y="1828800"/>
            <a:ext cx="2057400" cy="3962400"/>
          </a:xfrm>
          <a:prstGeom prst="curvedRightArrow">
            <a:avLst>
              <a:gd name="adj1" fmla="val 38519"/>
              <a:gd name="adj2" fmla="val 77037"/>
              <a:gd name="adj3" fmla="val 33333"/>
            </a:avLst>
          </a:prstGeom>
          <a:solidFill>
            <a:schemeClr val="bg1"/>
          </a:solidFill>
          <a:ln w="9525">
            <a:solidFill>
              <a:schemeClr val="tx1"/>
            </a:solidFill>
            <a:miter lim="800000"/>
            <a:headEnd/>
            <a:tailEnd/>
          </a:ln>
          <a:effectLst>
            <a:outerShdw dist="107763" dir="8100000" algn="ctr" rotWithShape="0">
              <a:schemeClr val="bg2"/>
            </a:outerShdw>
          </a:effectLst>
        </p:spPr>
        <p:txBody>
          <a:bodyPr wrap="none" anchor="ctr"/>
          <a:lstStyle/>
          <a:p>
            <a:pPr>
              <a:defRPr/>
            </a:pPr>
            <a:endParaRPr lang="en-US" sz="2000" dirty="0">
              <a:solidFill>
                <a:prstClr val="black"/>
              </a:solidFill>
              <a:latin typeface="Tw Cen MT" pitchFamily="34" charset="0"/>
            </a:endParaRPr>
          </a:p>
        </p:txBody>
      </p:sp>
      <p:sp>
        <p:nvSpPr>
          <p:cNvPr id="5" name="AutoShape 5"/>
          <p:cNvSpPr>
            <a:spLocks noChangeArrowheads="1"/>
          </p:cNvSpPr>
          <p:nvPr/>
        </p:nvSpPr>
        <p:spPr bwMode="auto">
          <a:xfrm>
            <a:off x="8077200" y="1981200"/>
            <a:ext cx="1981200" cy="4191000"/>
          </a:xfrm>
          <a:prstGeom prst="curvedLeftArrow">
            <a:avLst>
              <a:gd name="adj1" fmla="val 42308"/>
              <a:gd name="adj2" fmla="val 84615"/>
              <a:gd name="adj3" fmla="val 33333"/>
            </a:avLst>
          </a:prstGeom>
          <a:solidFill>
            <a:schemeClr val="bg1"/>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en-US" sz="2000" dirty="0">
              <a:solidFill>
                <a:prstClr val="black"/>
              </a:solidFill>
              <a:latin typeface="Tw Cen MT" pitchFamily="34" charset="0"/>
            </a:endParaRPr>
          </a:p>
        </p:txBody>
      </p:sp>
      <p:sp>
        <p:nvSpPr>
          <p:cNvPr id="6" name="AutoShape 6"/>
          <p:cNvSpPr>
            <a:spLocks noChangeArrowheads="1"/>
          </p:cNvSpPr>
          <p:nvPr/>
        </p:nvSpPr>
        <p:spPr bwMode="auto">
          <a:xfrm>
            <a:off x="5105400" y="1447800"/>
            <a:ext cx="2057400" cy="1219200"/>
          </a:xfrm>
          <a:prstGeom prst="rightArrow">
            <a:avLst>
              <a:gd name="adj1" fmla="val 50000"/>
              <a:gd name="adj2" fmla="val 42188"/>
            </a:avLst>
          </a:prstGeom>
          <a:solidFill>
            <a:schemeClr val="bg1"/>
          </a:solidFill>
          <a:ln w="9525">
            <a:solidFill>
              <a:schemeClr val="tx1"/>
            </a:solidFill>
            <a:miter lim="800000"/>
            <a:headEnd/>
            <a:tailEnd/>
          </a:ln>
          <a:effectLst>
            <a:outerShdw dist="107763" dir="8100000" algn="ctr" rotWithShape="0">
              <a:schemeClr val="bg2"/>
            </a:outerShdw>
          </a:effectLst>
        </p:spPr>
        <p:txBody>
          <a:bodyPr wrap="none" anchor="ctr"/>
          <a:lstStyle/>
          <a:p>
            <a:pPr>
              <a:defRPr/>
            </a:pPr>
            <a:endParaRPr lang="en-US" dirty="0">
              <a:solidFill>
                <a:prstClr val="black"/>
              </a:solidFill>
              <a:latin typeface="Tw Cen MT" pitchFamily="34" charset="0"/>
            </a:endParaRPr>
          </a:p>
        </p:txBody>
      </p:sp>
      <p:sp>
        <p:nvSpPr>
          <p:cNvPr id="7" name="AutoShape 7"/>
          <p:cNvSpPr>
            <a:spLocks noChangeArrowheads="1"/>
          </p:cNvSpPr>
          <p:nvPr/>
        </p:nvSpPr>
        <p:spPr bwMode="auto">
          <a:xfrm>
            <a:off x="5040429" y="5178427"/>
            <a:ext cx="2057400" cy="1219200"/>
          </a:xfrm>
          <a:prstGeom prst="leftArrow">
            <a:avLst>
              <a:gd name="adj1" fmla="val 50000"/>
              <a:gd name="adj2" fmla="val 42188"/>
            </a:avLst>
          </a:prstGeom>
          <a:solidFill>
            <a:schemeClr val="bg1"/>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en-US" dirty="0">
              <a:solidFill>
                <a:prstClr val="black"/>
              </a:solidFill>
              <a:latin typeface="Tw Cen MT" pitchFamily="34" charset="0"/>
            </a:endParaRPr>
          </a:p>
        </p:txBody>
      </p:sp>
      <p:pic>
        <p:nvPicPr>
          <p:cNvPr id="8" name="Picture 9" descr="HOUSE"/>
          <p:cNvPicPr>
            <a:picLocks noChangeAspect="1" noChangeArrowheads="1"/>
          </p:cNvPicPr>
          <p:nvPr/>
        </p:nvPicPr>
        <p:blipFill>
          <a:blip r:embed="rId3" cstate="print"/>
          <a:srcRect/>
          <a:stretch>
            <a:fillRect/>
          </a:stretch>
        </p:blipFill>
        <p:spPr bwMode="auto">
          <a:xfrm>
            <a:off x="4724400" y="2819401"/>
            <a:ext cx="2895600" cy="2206625"/>
          </a:xfrm>
          <a:prstGeom prst="rect">
            <a:avLst/>
          </a:prstGeom>
          <a:noFill/>
          <a:ln w="9525">
            <a:solidFill>
              <a:srgbClr val="000000"/>
            </a:solidFill>
            <a:miter lim="800000"/>
            <a:headEnd/>
            <a:tailEnd/>
          </a:ln>
        </p:spPr>
      </p:pic>
      <p:sp>
        <p:nvSpPr>
          <p:cNvPr id="15367" name="Text Box 10"/>
          <p:cNvSpPr txBox="1">
            <a:spLocks noChangeArrowheads="1"/>
          </p:cNvSpPr>
          <p:nvPr/>
        </p:nvSpPr>
        <p:spPr bwMode="auto">
          <a:xfrm>
            <a:off x="2819400" y="3733800"/>
            <a:ext cx="1676400" cy="523220"/>
          </a:xfrm>
          <a:prstGeom prst="rect">
            <a:avLst/>
          </a:prstGeom>
          <a:noFill/>
          <a:ln w="9525">
            <a:noFill/>
            <a:miter lim="800000"/>
            <a:headEnd/>
            <a:tailEnd/>
          </a:ln>
        </p:spPr>
        <p:txBody>
          <a:bodyPr wrap="square">
            <a:spAutoFit/>
          </a:bodyPr>
          <a:lstStyle/>
          <a:p>
            <a:pPr eaLnBrk="0" hangingPunct="0">
              <a:spcBef>
                <a:spcPct val="50000"/>
              </a:spcBef>
            </a:pPr>
            <a:r>
              <a:rPr lang="en-US" sz="2800" b="1" dirty="0">
                <a:solidFill>
                  <a:prstClr val="white"/>
                </a:solidFill>
                <a:latin typeface="Tw Cen MT" pitchFamily="34" charset="0"/>
              </a:rPr>
              <a:t>Disaster</a:t>
            </a:r>
            <a:endParaRPr lang="en-US" sz="2800" dirty="0">
              <a:solidFill>
                <a:prstClr val="white"/>
              </a:solidFill>
              <a:latin typeface="Tw Cen MT" pitchFamily="34" charset="0"/>
            </a:endParaRPr>
          </a:p>
        </p:txBody>
      </p:sp>
      <p:sp>
        <p:nvSpPr>
          <p:cNvPr id="15368" name="Text Box 12"/>
          <p:cNvSpPr txBox="1">
            <a:spLocks noChangeArrowheads="1"/>
          </p:cNvSpPr>
          <p:nvPr/>
        </p:nvSpPr>
        <p:spPr bwMode="auto">
          <a:xfrm>
            <a:off x="5257800" y="1828800"/>
            <a:ext cx="1676400" cy="523220"/>
          </a:xfrm>
          <a:prstGeom prst="rect">
            <a:avLst/>
          </a:prstGeom>
          <a:noFill/>
          <a:ln w="9525">
            <a:noFill/>
            <a:miter lim="800000"/>
            <a:headEnd/>
            <a:tailEnd/>
          </a:ln>
        </p:spPr>
        <p:txBody>
          <a:bodyPr>
            <a:spAutoFit/>
          </a:bodyPr>
          <a:lstStyle/>
          <a:p>
            <a:pPr eaLnBrk="0" hangingPunct="0">
              <a:spcBef>
                <a:spcPct val="50000"/>
              </a:spcBef>
            </a:pPr>
            <a:r>
              <a:rPr lang="en-US" sz="2800" b="1" dirty="0">
                <a:solidFill>
                  <a:prstClr val="black"/>
                </a:solidFill>
                <a:latin typeface="Tw Cen MT" pitchFamily="34" charset="0"/>
              </a:rPr>
              <a:t>Rebuild</a:t>
            </a:r>
            <a:endParaRPr lang="en-US" sz="2800" dirty="0">
              <a:solidFill>
                <a:prstClr val="black"/>
              </a:solidFill>
              <a:latin typeface="Tw Cen MT" pitchFamily="34" charset="0"/>
            </a:endParaRPr>
          </a:p>
        </p:txBody>
      </p:sp>
      <p:sp>
        <p:nvSpPr>
          <p:cNvPr id="15369" name="Text Box 15"/>
          <p:cNvSpPr txBox="1">
            <a:spLocks noChangeArrowheads="1"/>
          </p:cNvSpPr>
          <p:nvPr/>
        </p:nvSpPr>
        <p:spPr bwMode="auto">
          <a:xfrm>
            <a:off x="8077200" y="3581401"/>
            <a:ext cx="2209800" cy="1169551"/>
          </a:xfrm>
          <a:prstGeom prst="rect">
            <a:avLst/>
          </a:prstGeom>
          <a:noFill/>
          <a:ln w="9525">
            <a:noFill/>
            <a:miter lim="800000"/>
            <a:headEnd/>
            <a:tailEnd/>
          </a:ln>
        </p:spPr>
        <p:txBody>
          <a:bodyPr>
            <a:spAutoFit/>
          </a:bodyPr>
          <a:lstStyle/>
          <a:p>
            <a:pPr eaLnBrk="0" hangingPunct="0">
              <a:spcBef>
                <a:spcPct val="50000"/>
              </a:spcBef>
            </a:pPr>
            <a:r>
              <a:rPr lang="en-US" sz="2800" b="1" dirty="0">
                <a:solidFill>
                  <a:prstClr val="white"/>
                </a:solidFill>
                <a:latin typeface="Tw Cen MT" pitchFamily="34" charset="0"/>
              </a:rPr>
              <a:t>Disaster</a:t>
            </a:r>
            <a:endParaRPr lang="en-US" sz="3200" dirty="0">
              <a:solidFill>
                <a:prstClr val="white"/>
              </a:solidFill>
              <a:latin typeface="Tw Cen MT" pitchFamily="34" charset="0"/>
            </a:endParaRPr>
          </a:p>
          <a:p>
            <a:pPr eaLnBrk="0" hangingPunct="0">
              <a:spcBef>
                <a:spcPct val="50000"/>
              </a:spcBef>
            </a:pPr>
            <a:endParaRPr lang="en-US" sz="2800" dirty="0">
              <a:solidFill>
                <a:prstClr val="black"/>
              </a:solidFill>
              <a:latin typeface="Tw Cen MT" pitchFamily="34" charset="0"/>
            </a:endParaRPr>
          </a:p>
        </p:txBody>
      </p:sp>
      <p:sp>
        <p:nvSpPr>
          <p:cNvPr id="15370" name="Text Box 16"/>
          <p:cNvSpPr txBox="1">
            <a:spLocks noChangeArrowheads="1"/>
          </p:cNvSpPr>
          <p:nvPr/>
        </p:nvSpPr>
        <p:spPr bwMode="auto">
          <a:xfrm>
            <a:off x="5573829" y="5526417"/>
            <a:ext cx="1524000" cy="523220"/>
          </a:xfrm>
          <a:prstGeom prst="rect">
            <a:avLst/>
          </a:prstGeom>
          <a:noFill/>
          <a:ln w="9525">
            <a:noFill/>
            <a:miter lim="800000"/>
            <a:headEnd/>
            <a:tailEnd/>
          </a:ln>
        </p:spPr>
        <p:txBody>
          <a:bodyPr>
            <a:spAutoFit/>
          </a:bodyPr>
          <a:lstStyle/>
          <a:p>
            <a:pPr eaLnBrk="0" hangingPunct="0">
              <a:spcBef>
                <a:spcPct val="50000"/>
              </a:spcBef>
            </a:pPr>
            <a:r>
              <a:rPr lang="en-US" sz="2800" b="1" dirty="0">
                <a:solidFill>
                  <a:prstClr val="black"/>
                </a:solidFill>
                <a:latin typeface="Tw Cen MT" pitchFamily="34" charset="0"/>
              </a:rPr>
              <a:t>Rebuild</a:t>
            </a:r>
          </a:p>
        </p:txBody>
      </p:sp>
      <p:sp>
        <p:nvSpPr>
          <p:cNvPr id="13" name="Rectangle 2"/>
          <p:cNvSpPr txBox="1">
            <a:spLocks noChangeArrowheads="1"/>
          </p:cNvSpPr>
          <p:nvPr/>
        </p:nvSpPr>
        <p:spPr>
          <a:xfrm>
            <a:off x="672861" y="137161"/>
            <a:ext cx="11110822" cy="1376659"/>
          </a:xfrm>
          <a:prstGeom prst="rect">
            <a:avLst/>
          </a:prstGeom>
        </p:spPr>
        <p:txBody>
          <a:bodyPr tIns="0" rIns="45720" bIns="0">
            <a:scene3d>
              <a:camera prst="orthographicFront"/>
              <a:lightRig rig="threePt" dir="t">
                <a:rot lat="0" lon="0" rev="4800000"/>
              </a:lightRig>
            </a:scene3d>
            <a:sp3d prstMaterial="matte">
              <a:bevelT w="50800" h="10160"/>
            </a:sp3d>
          </a:bodyPr>
          <a:lstStyle/>
          <a:p>
            <a:pPr algn="ctr">
              <a:defRPr/>
            </a:pPr>
            <a:r>
              <a:rPr lang="en-US" sz="3600" b="1" dirty="0">
                <a:solidFill>
                  <a:srgbClr val="00B0F0"/>
                </a:solidFill>
                <a:effectLst>
                  <a:outerShdw blurRad="38100" dist="38100" dir="2700000" algn="tl">
                    <a:srgbClr val="000000">
                      <a:alpha val="43137"/>
                    </a:srgbClr>
                  </a:outerShdw>
                </a:effectLst>
                <a:latin typeface="Corbel" panose="020B0503020204020204" pitchFamily="34" charset="0"/>
              </a:rPr>
              <a:t>Mitigation: Breaking the Cycle of </a:t>
            </a:r>
            <a:br>
              <a:rPr lang="en-US" sz="3600" b="1" dirty="0">
                <a:solidFill>
                  <a:srgbClr val="00B0F0"/>
                </a:solidFill>
                <a:effectLst>
                  <a:outerShdw blurRad="38100" dist="38100" dir="2700000" algn="tl">
                    <a:srgbClr val="000000">
                      <a:alpha val="43137"/>
                    </a:srgbClr>
                  </a:outerShdw>
                </a:effectLst>
                <a:latin typeface="Corbel" panose="020B0503020204020204" pitchFamily="34" charset="0"/>
              </a:rPr>
            </a:br>
            <a:r>
              <a:rPr lang="en-US" sz="3600" b="1" dirty="0">
                <a:solidFill>
                  <a:srgbClr val="FFC000"/>
                </a:solidFill>
                <a:effectLst>
                  <a:outerShdw blurRad="38100" dist="38100" dir="2700000" algn="tl">
                    <a:srgbClr val="000000">
                      <a:alpha val="43137"/>
                    </a:srgbClr>
                  </a:outerShdw>
                </a:effectLst>
                <a:latin typeface="Corbel" panose="020B0503020204020204" pitchFamily="34" charset="0"/>
              </a:rPr>
              <a:t>Disaster &amp; Rebuilding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3" presetClass="entr" presetSubtype="5"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linds(vertical)">
                                      <p:cBhvr>
                                        <p:cTn id="11" dur="500"/>
                                        <p:tgtEl>
                                          <p:spTgt spid="3"/>
                                        </p:tgtEl>
                                      </p:cBhvr>
                                    </p:animEffect>
                                  </p:childTnLst>
                                </p:cTn>
                              </p:par>
                            </p:childTnLst>
                          </p:cTn>
                        </p:par>
                        <p:par>
                          <p:cTn id="12" fill="hold">
                            <p:stCondLst>
                              <p:cond delay="2000"/>
                            </p:stCondLst>
                            <p:childTnLst>
                              <p:par>
                                <p:cTn id="13" presetID="3" presetClass="entr" presetSubtype="1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par>
                          <p:cTn id="16" fill="hold">
                            <p:stCondLst>
                              <p:cond delay="3500"/>
                            </p:stCondLst>
                            <p:childTnLst>
                              <p:par>
                                <p:cTn id="17" presetID="3" presetClass="entr" presetSubtype="5"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blinds(vertical)">
                                      <p:cBhvr>
                                        <p:cTn id="19" dur="500"/>
                                        <p:tgtEl>
                                          <p:spTgt spid="5"/>
                                        </p:tgtEl>
                                      </p:cBhvr>
                                    </p:animEffect>
                                  </p:childTnLst>
                                </p:cTn>
                              </p:par>
                            </p:childTnLst>
                          </p:cTn>
                        </p:par>
                        <p:par>
                          <p:cTn id="20" fill="hold">
                            <p:stCondLst>
                              <p:cond delay="5000"/>
                            </p:stCondLst>
                            <p:childTnLst>
                              <p:par>
                                <p:cTn id="21" presetID="3" presetClass="entr" presetSubtype="10"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p:cNvSpPr txBox="1">
            <a:spLocks noChangeArrowheads="1"/>
          </p:cNvSpPr>
          <p:nvPr/>
        </p:nvSpPr>
        <p:spPr>
          <a:xfrm>
            <a:off x="5367246" y="1862876"/>
            <a:ext cx="6561576" cy="4114800"/>
          </a:xfrm>
          <a:prstGeom prst="rect">
            <a:avLst/>
          </a:prstGeom>
        </p:spPr>
        <p:txBody>
          <a:bodyPr lIns="54864" tIns="91440"/>
          <a:lstStyle/>
          <a:p>
            <a:pPr marL="1282446" lvl="2" indent="-514350">
              <a:spcBef>
                <a:spcPct val="20000"/>
              </a:spcBef>
              <a:buClr>
                <a:prstClr val="white"/>
              </a:buClr>
              <a:buFont typeface="+mj-lt"/>
              <a:buAutoNum type="arabicPeriod"/>
              <a:tabLst>
                <a:tab pos="1255713" algn="l"/>
              </a:tabLst>
              <a:defRPr/>
            </a:pPr>
            <a:r>
              <a:rPr lang="en-US" sz="3200" dirty="0">
                <a:solidFill>
                  <a:prstClr val="white"/>
                </a:solidFill>
                <a:latin typeface="Tw Cen MT" pitchFamily="34" charset="0"/>
              </a:rPr>
              <a:t>Prevention</a:t>
            </a:r>
          </a:p>
          <a:p>
            <a:pPr marL="1282446" lvl="2" indent="-514350">
              <a:spcBef>
                <a:spcPct val="20000"/>
              </a:spcBef>
              <a:buClr>
                <a:prstClr val="white"/>
              </a:buClr>
              <a:buFont typeface="+mj-lt"/>
              <a:buAutoNum type="arabicPeriod"/>
              <a:tabLst>
                <a:tab pos="1255713" algn="l"/>
              </a:tabLst>
              <a:defRPr/>
            </a:pPr>
            <a:r>
              <a:rPr lang="en-US" sz="3200" dirty="0">
                <a:solidFill>
                  <a:prstClr val="white"/>
                </a:solidFill>
                <a:latin typeface="Tw Cen MT" pitchFamily="34" charset="0"/>
              </a:rPr>
              <a:t>Property Protection</a:t>
            </a:r>
          </a:p>
          <a:p>
            <a:pPr marL="1282446" lvl="2" indent="-514350">
              <a:spcBef>
                <a:spcPct val="20000"/>
              </a:spcBef>
              <a:buClr>
                <a:prstClr val="white"/>
              </a:buClr>
              <a:buFont typeface="+mj-lt"/>
              <a:buAutoNum type="arabicPeriod"/>
              <a:tabLst>
                <a:tab pos="1255713" algn="l"/>
              </a:tabLst>
              <a:defRPr/>
            </a:pPr>
            <a:r>
              <a:rPr lang="en-US" sz="3200" dirty="0">
                <a:solidFill>
                  <a:prstClr val="white"/>
                </a:solidFill>
                <a:latin typeface="Tw Cen MT" pitchFamily="34" charset="0"/>
              </a:rPr>
              <a:t>Public Education</a:t>
            </a:r>
          </a:p>
          <a:p>
            <a:pPr marL="1282446" lvl="2" indent="-514350">
              <a:spcBef>
                <a:spcPct val="20000"/>
              </a:spcBef>
              <a:buClr>
                <a:prstClr val="white"/>
              </a:buClr>
              <a:buFont typeface="+mj-lt"/>
              <a:buAutoNum type="arabicPeriod"/>
              <a:tabLst>
                <a:tab pos="1255713" algn="l"/>
              </a:tabLst>
              <a:defRPr/>
            </a:pPr>
            <a:r>
              <a:rPr lang="en-US" sz="3200" dirty="0">
                <a:solidFill>
                  <a:prstClr val="white"/>
                </a:solidFill>
                <a:latin typeface="Tw Cen MT" pitchFamily="34" charset="0"/>
              </a:rPr>
              <a:t>Natural Resources Protection</a:t>
            </a:r>
          </a:p>
          <a:p>
            <a:pPr marL="1282446" lvl="2" indent="-514350">
              <a:spcBef>
                <a:spcPct val="20000"/>
              </a:spcBef>
              <a:buClr>
                <a:prstClr val="white"/>
              </a:buClr>
              <a:buFont typeface="+mj-lt"/>
              <a:buAutoNum type="arabicPeriod"/>
              <a:tabLst>
                <a:tab pos="1255713" algn="l"/>
              </a:tabLst>
              <a:defRPr/>
            </a:pPr>
            <a:r>
              <a:rPr lang="en-US" sz="3200" dirty="0">
                <a:solidFill>
                  <a:prstClr val="white"/>
                </a:solidFill>
                <a:latin typeface="Tw Cen MT" pitchFamily="34" charset="0"/>
              </a:rPr>
              <a:t>Structural Projects</a:t>
            </a:r>
          </a:p>
          <a:p>
            <a:pPr marL="1282446" lvl="2" indent="-514350">
              <a:spcBef>
                <a:spcPct val="20000"/>
              </a:spcBef>
              <a:buClr>
                <a:prstClr val="white"/>
              </a:buClr>
              <a:buFont typeface="+mj-lt"/>
              <a:buAutoNum type="arabicPeriod"/>
              <a:tabLst>
                <a:tab pos="1255713" algn="l"/>
              </a:tabLst>
              <a:defRPr/>
            </a:pPr>
            <a:r>
              <a:rPr lang="en-US" sz="3200" dirty="0">
                <a:solidFill>
                  <a:prstClr val="white"/>
                </a:solidFill>
                <a:latin typeface="Tw Cen MT" pitchFamily="34" charset="0"/>
              </a:rPr>
              <a:t>Emergency Services Protection</a:t>
            </a:r>
          </a:p>
          <a:p>
            <a:pPr marL="996696" lvl="2" indent="-228600">
              <a:spcBef>
                <a:spcPct val="20000"/>
              </a:spcBef>
              <a:buClr>
                <a:srgbClr val="9BBB59"/>
              </a:buClr>
              <a:defRPr/>
            </a:pPr>
            <a:endParaRPr lang="en-US" sz="2800" b="1" dirty="0">
              <a:solidFill>
                <a:prstClr val="white"/>
              </a:solidFill>
              <a:latin typeface="Tw Cen MT" pitchFamily="34" charset="0"/>
            </a:endParaRPr>
          </a:p>
          <a:p>
            <a:pPr marL="996696" lvl="2" indent="-228600">
              <a:spcBef>
                <a:spcPct val="20000"/>
              </a:spcBef>
              <a:buClr>
                <a:srgbClr val="9BBB59"/>
              </a:buClr>
              <a:defRPr/>
            </a:pPr>
            <a:endParaRPr lang="en-US" sz="2800" b="1" dirty="0">
              <a:solidFill>
                <a:prstClr val="white"/>
              </a:solidFill>
              <a:latin typeface="Tw Cen MT" pitchFamily="34" charset="0"/>
            </a:endParaRPr>
          </a:p>
        </p:txBody>
      </p:sp>
      <p:sp>
        <p:nvSpPr>
          <p:cNvPr id="6" name="Rectangle 2"/>
          <p:cNvSpPr txBox="1">
            <a:spLocks noChangeArrowheads="1"/>
          </p:cNvSpPr>
          <p:nvPr/>
        </p:nvSpPr>
        <p:spPr>
          <a:xfrm>
            <a:off x="1524000" y="137160"/>
            <a:ext cx="9144000" cy="1143000"/>
          </a:xfrm>
          <a:prstGeom prst="rect">
            <a:avLst/>
          </a:prstGeom>
        </p:spPr>
        <p:txBody>
          <a:bodyPr tIns="0" rIns="45720" bIns="0">
            <a:scene3d>
              <a:camera prst="orthographicFront"/>
              <a:lightRig rig="threePt" dir="t">
                <a:rot lat="0" lon="0" rev="4800000"/>
              </a:lightRig>
            </a:scene3d>
            <a:sp3d prstMaterial="matte">
              <a:bevelT w="50800" h="10160"/>
            </a:sp3d>
          </a:bodyPr>
          <a:lstStyle/>
          <a:p>
            <a:pPr algn="ctr">
              <a:defRPr/>
            </a:pPr>
            <a:r>
              <a:rPr lang="en-US" sz="4400" b="1" dirty="0">
                <a:solidFill>
                  <a:srgbClr val="00B0F0"/>
                </a:solidFill>
                <a:effectLst>
                  <a:outerShdw blurRad="38100" dist="38100" dir="2700000" algn="tl">
                    <a:srgbClr val="000000">
                      <a:alpha val="43137"/>
                    </a:srgbClr>
                  </a:outerShdw>
                </a:effectLst>
                <a:latin typeface="Corbel" panose="020B0503020204020204" pitchFamily="34" charset="0"/>
              </a:rPr>
              <a:t>Six Tools &amp; Techniques for</a:t>
            </a:r>
          </a:p>
          <a:p>
            <a:pPr algn="ctr">
              <a:defRPr/>
            </a:pPr>
            <a:r>
              <a:rPr lang="en-US" sz="4400" b="1" dirty="0">
                <a:solidFill>
                  <a:srgbClr val="00B0F0"/>
                </a:solidFill>
                <a:effectLst>
                  <a:outerShdw blurRad="38100" dist="38100" dir="2700000" algn="tl">
                    <a:srgbClr val="000000">
                      <a:alpha val="43137"/>
                    </a:srgbClr>
                  </a:outerShdw>
                </a:effectLst>
                <a:latin typeface="Corbel" panose="020B0503020204020204" pitchFamily="34" charset="0"/>
              </a:rPr>
              <a:t>Hazard Mitigation</a:t>
            </a:r>
          </a:p>
        </p:txBody>
      </p:sp>
      <p:pic>
        <p:nvPicPr>
          <p:cNvPr id="8" name="Picture 7" descr="A fire hydrant in the middle of a field&#10;&#10;Description automatically generated">
            <a:extLst>
              <a:ext uri="{FF2B5EF4-FFF2-40B4-BE49-F238E27FC236}">
                <a16:creationId xmlns:a16="http://schemas.microsoft.com/office/drawing/2014/main" id="{1492D57B-9563-4098-98E7-08B73B2D2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022" y="4430988"/>
            <a:ext cx="2571750" cy="1905000"/>
          </a:xfrm>
          <a:prstGeom prst="rect">
            <a:avLst/>
          </a:prstGeom>
        </p:spPr>
      </p:pic>
      <p:pic>
        <p:nvPicPr>
          <p:cNvPr id="10" name="Picture 9" descr="A body of water&#10;&#10;Description automatically generated">
            <a:extLst>
              <a:ext uri="{FF2B5EF4-FFF2-40B4-BE49-F238E27FC236}">
                <a16:creationId xmlns:a16="http://schemas.microsoft.com/office/drawing/2014/main" id="{89691F03-7071-45BF-864B-CCDC7CFAF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62" y="1495039"/>
            <a:ext cx="2581275" cy="1914525"/>
          </a:xfrm>
          <a:prstGeom prst="rect">
            <a:avLst/>
          </a:prstGeom>
        </p:spPr>
      </p:pic>
      <p:pic>
        <p:nvPicPr>
          <p:cNvPr id="5" name="Picture 4" descr="A car parked on the side of a road&#10;&#10;Description automatically generated">
            <a:extLst>
              <a:ext uri="{FF2B5EF4-FFF2-40B4-BE49-F238E27FC236}">
                <a16:creationId xmlns:a16="http://schemas.microsoft.com/office/drawing/2014/main" id="{3AFAF4EA-05BA-4917-A11F-737D39B74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677" y="2847807"/>
            <a:ext cx="2571750" cy="1905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286000" y="137160"/>
            <a:ext cx="7620000" cy="762000"/>
          </a:xfrm>
          <a:prstGeom prst="rect">
            <a:avLst/>
          </a:prstGeom>
        </p:spPr>
        <p:txBody>
          <a:bodyPr tIns="0" rIns="45720" bIns="0">
            <a:scene3d>
              <a:camera prst="orthographicFront"/>
              <a:lightRig rig="threePt" dir="t">
                <a:rot lat="0" lon="0" rev="4800000"/>
              </a:lightRig>
            </a:scene3d>
            <a:sp3d prstMaterial="matte">
              <a:bevelT w="50800" h="10160"/>
            </a:sp3d>
          </a:bodyPr>
          <a:lstStyle/>
          <a:p>
            <a:pPr algn="ctr">
              <a:defRPr/>
            </a:pPr>
            <a:r>
              <a:rPr lang="en-US" sz="4400" b="1" dirty="0">
                <a:solidFill>
                  <a:srgbClr val="00B0F0"/>
                </a:solidFill>
                <a:effectLst>
                  <a:outerShdw blurRad="38100" dist="38100" dir="2700000" algn="tl">
                    <a:srgbClr val="000000"/>
                  </a:outerShdw>
                </a:effectLst>
                <a:latin typeface="Corbel" panose="020B0503020204020204" pitchFamily="34" charset="0"/>
              </a:rPr>
              <a:t>How the Plan is Developed</a:t>
            </a:r>
          </a:p>
        </p:txBody>
      </p:sp>
      <p:grpSp>
        <p:nvGrpSpPr>
          <p:cNvPr id="2" name="Group 3"/>
          <p:cNvGrpSpPr>
            <a:grpSpLocks/>
          </p:cNvGrpSpPr>
          <p:nvPr/>
        </p:nvGrpSpPr>
        <p:grpSpPr bwMode="auto">
          <a:xfrm>
            <a:off x="4509543" y="2126395"/>
            <a:ext cx="3048000" cy="3048000"/>
            <a:chOff x="1824" y="1680"/>
            <a:chExt cx="1872" cy="1728"/>
          </a:xfrm>
        </p:grpSpPr>
        <p:sp>
          <p:nvSpPr>
            <p:cNvPr id="21516" name="AutoShape 4"/>
            <p:cNvSpPr>
              <a:spLocks noChangeArrowheads="1"/>
            </p:cNvSpPr>
            <p:nvPr/>
          </p:nvSpPr>
          <p:spPr bwMode="auto">
            <a:xfrm>
              <a:off x="1824" y="1680"/>
              <a:ext cx="1872" cy="1728"/>
            </a:xfrm>
            <a:prstGeom prst="irregularSeal2">
              <a:avLst/>
            </a:prstGeom>
            <a:solidFill>
              <a:srgbClr val="FFFF99"/>
            </a:solidFill>
            <a:ln w="9525">
              <a:noFill/>
              <a:miter lim="800000"/>
              <a:headEnd/>
              <a:tailEnd/>
            </a:ln>
          </p:spPr>
          <p:txBody>
            <a:bodyPr wrap="none" anchor="ctr"/>
            <a:lstStyle/>
            <a:p>
              <a:endParaRPr lang="en-US" sz="2000" dirty="0">
                <a:solidFill>
                  <a:prstClr val="black"/>
                </a:solidFill>
                <a:latin typeface="Tw Cen MT" pitchFamily="34" charset="0"/>
              </a:endParaRPr>
            </a:p>
          </p:txBody>
        </p:sp>
        <p:sp>
          <p:nvSpPr>
            <p:cNvPr id="6" name="Text Box 5"/>
            <p:cNvSpPr txBox="1">
              <a:spLocks noChangeArrowheads="1"/>
            </p:cNvSpPr>
            <p:nvPr/>
          </p:nvSpPr>
          <p:spPr bwMode="auto">
            <a:xfrm>
              <a:off x="2124" y="2169"/>
              <a:ext cx="1141" cy="750"/>
            </a:xfrm>
            <a:prstGeom prst="rect">
              <a:avLst/>
            </a:prstGeom>
            <a:noFill/>
            <a:ln w="9525">
              <a:noFill/>
              <a:miter lim="800000"/>
              <a:headEnd/>
              <a:tailEnd/>
            </a:ln>
            <a:effectLst>
              <a:outerShdw blurRad="50800" dist="38100" dir="2700000" algn="tl" rotWithShape="0">
                <a:schemeClr val="bg1">
                  <a:alpha val="40000"/>
                </a:schemeClr>
              </a:outerShdw>
            </a:effectLst>
          </p:spPr>
          <p:txBody>
            <a:bodyPr wrap="square">
              <a:spAutoFit/>
            </a:bodyPr>
            <a:lstStyle/>
            <a:p>
              <a:pPr algn="ctr" eaLnBrk="0" hangingPunct="0">
                <a:defRPr/>
              </a:pPr>
              <a:r>
                <a:rPr lang="en-US" sz="2800" b="1" dirty="0">
                  <a:solidFill>
                    <a:srgbClr val="1F497D"/>
                  </a:solidFill>
                  <a:effectLst>
                    <a:outerShdw blurRad="38100" dist="38100" dir="2700000" algn="tl">
                      <a:prstClr val="white"/>
                    </a:outerShdw>
                  </a:effectLst>
                  <a:latin typeface="Tw Cen MT" pitchFamily="34" charset="0"/>
                </a:rPr>
                <a:t>Local</a:t>
              </a:r>
            </a:p>
            <a:p>
              <a:pPr algn="ctr" eaLnBrk="0" hangingPunct="0">
                <a:defRPr/>
              </a:pPr>
              <a:r>
                <a:rPr lang="en-US" sz="2800" b="1" dirty="0">
                  <a:solidFill>
                    <a:srgbClr val="1F497D"/>
                  </a:solidFill>
                  <a:effectLst>
                    <a:outerShdw blurRad="38100" dist="38100" dir="2700000" algn="tl">
                      <a:prstClr val="white"/>
                    </a:outerShdw>
                  </a:effectLst>
                  <a:latin typeface="Tw Cen MT" pitchFamily="34" charset="0"/>
                </a:rPr>
                <a:t>Core Team </a:t>
              </a:r>
              <a:r>
                <a:rPr lang="en-US" sz="2400" b="1" dirty="0">
                  <a:solidFill>
                    <a:srgbClr val="1F497D"/>
                  </a:solidFill>
                  <a:effectLst>
                    <a:outerShdw blurRad="38100" dist="38100" dir="2700000" algn="tl">
                      <a:prstClr val="white"/>
                    </a:outerShdw>
                  </a:effectLst>
                  <a:latin typeface="Tw Cen MT" pitchFamily="34" charset="0"/>
                </a:rPr>
                <a:t>&amp; MAPC</a:t>
              </a:r>
            </a:p>
          </p:txBody>
        </p:sp>
      </p:grpSp>
      <p:sp>
        <p:nvSpPr>
          <p:cNvPr id="7" name="Text Box 6"/>
          <p:cNvSpPr txBox="1">
            <a:spLocks noChangeArrowheads="1"/>
          </p:cNvSpPr>
          <p:nvPr/>
        </p:nvSpPr>
        <p:spPr bwMode="auto">
          <a:xfrm>
            <a:off x="7810500" y="2819398"/>
            <a:ext cx="2819400" cy="830997"/>
          </a:xfrm>
          <a:prstGeom prst="rect">
            <a:avLst/>
          </a:prstGeom>
          <a:noFill/>
          <a:ln w="9525">
            <a:noFill/>
            <a:miter lim="800000"/>
            <a:headEnd/>
            <a:tailEnd/>
          </a:ln>
        </p:spPr>
        <p:txBody>
          <a:bodyPr wrap="square">
            <a:spAutoFit/>
          </a:bodyPr>
          <a:lstStyle/>
          <a:p>
            <a:pPr marL="341313" indent="-341313" eaLnBrk="0" hangingPunct="0">
              <a:spcBef>
                <a:spcPct val="50000"/>
              </a:spcBef>
              <a:tabLst>
                <a:tab pos="341313" algn="l"/>
              </a:tabLst>
            </a:pPr>
            <a:r>
              <a:rPr lang="en-US" sz="2400" b="1" dirty="0">
                <a:solidFill>
                  <a:schemeClr val="bg1"/>
                </a:solidFill>
                <a:latin typeface="Tw Cen MT" pitchFamily="34" charset="0"/>
              </a:rPr>
              <a:t>2. 	Inventory &amp; Map Critical Facilities</a:t>
            </a:r>
          </a:p>
        </p:txBody>
      </p:sp>
      <p:sp>
        <p:nvSpPr>
          <p:cNvPr id="8" name="Rectangle 7"/>
          <p:cNvSpPr>
            <a:spLocks noChangeArrowheads="1"/>
          </p:cNvSpPr>
          <p:nvPr/>
        </p:nvSpPr>
        <p:spPr bwMode="auto">
          <a:xfrm>
            <a:off x="7335886" y="4288866"/>
            <a:ext cx="3124200" cy="830997"/>
          </a:xfrm>
          <a:prstGeom prst="rect">
            <a:avLst/>
          </a:prstGeom>
          <a:noFill/>
          <a:ln w="9525">
            <a:noFill/>
            <a:miter lim="800000"/>
            <a:headEnd/>
            <a:tailEnd/>
          </a:ln>
        </p:spPr>
        <p:txBody>
          <a:bodyPr wrap="square">
            <a:spAutoFit/>
          </a:bodyPr>
          <a:lstStyle/>
          <a:p>
            <a:pPr marL="341313" indent="-341313" eaLnBrk="0" hangingPunct="0">
              <a:spcBef>
                <a:spcPct val="50000"/>
              </a:spcBef>
              <a:tabLst>
                <a:tab pos="341313" algn="l"/>
              </a:tabLst>
            </a:pPr>
            <a:r>
              <a:rPr lang="en-US" sz="2400" b="1" dirty="0">
                <a:solidFill>
                  <a:schemeClr val="bg1"/>
                </a:solidFill>
                <a:latin typeface="Tw Cen MT" pitchFamily="34" charset="0"/>
              </a:rPr>
              <a:t>3. Assessment of Risks &amp; Vulnerabilities</a:t>
            </a:r>
          </a:p>
        </p:txBody>
      </p:sp>
      <p:sp>
        <p:nvSpPr>
          <p:cNvPr id="9" name="Text Box 8"/>
          <p:cNvSpPr txBox="1">
            <a:spLocks noChangeArrowheads="1"/>
          </p:cNvSpPr>
          <p:nvPr/>
        </p:nvSpPr>
        <p:spPr bwMode="auto">
          <a:xfrm>
            <a:off x="6547263" y="5456900"/>
            <a:ext cx="3200400" cy="830997"/>
          </a:xfrm>
          <a:prstGeom prst="rect">
            <a:avLst/>
          </a:prstGeom>
          <a:noFill/>
          <a:ln w="9525">
            <a:noFill/>
            <a:miter lim="800000"/>
            <a:headEnd/>
            <a:tailEnd/>
          </a:ln>
        </p:spPr>
        <p:txBody>
          <a:bodyPr wrap="square">
            <a:spAutoFit/>
          </a:bodyPr>
          <a:lstStyle/>
          <a:p>
            <a:pPr eaLnBrk="0" hangingPunct="0">
              <a:spcBef>
                <a:spcPct val="50000"/>
              </a:spcBef>
            </a:pPr>
            <a:r>
              <a:rPr lang="en-US" sz="2400" b="1" dirty="0">
                <a:solidFill>
                  <a:schemeClr val="bg1"/>
                </a:solidFill>
                <a:latin typeface="Tw Cen MT" pitchFamily="34" charset="0"/>
              </a:rPr>
              <a:t>4. Review Existing</a:t>
            </a:r>
            <a:br>
              <a:rPr lang="en-US" sz="2400" b="1" dirty="0">
                <a:solidFill>
                  <a:schemeClr val="bg1"/>
                </a:solidFill>
                <a:latin typeface="Tw Cen MT" pitchFamily="34" charset="0"/>
              </a:rPr>
            </a:br>
            <a:r>
              <a:rPr lang="en-US" sz="2400" b="1" dirty="0">
                <a:solidFill>
                  <a:schemeClr val="bg1"/>
                </a:solidFill>
                <a:latin typeface="Tw Cen MT" pitchFamily="34" charset="0"/>
              </a:rPr>
              <a:t>     Mitigation</a:t>
            </a:r>
          </a:p>
        </p:txBody>
      </p:sp>
      <p:sp>
        <p:nvSpPr>
          <p:cNvPr id="12" name="Text Box 11"/>
          <p:cNvSpPr txBox="1">
            <a:spLocks noChangeArrowheads="1"/>
          </p:cNvSpPr>
          <p:nvPr/>
        </p:nvSpPr>
        <p:spPr bwMode="auto">
          <a:xfrm>
            <a:off x="1535854" y="4042278"/>
            <a:ext cx="2302384" cy="1200329"/>
          </a:xfrm>
          <a:prstGeom prst="rect">
            <a:avLst/>
          </a:prstGeom>
          <a:noFill/>
          <a:ln w="9525">
            <a:noFill/>
            <a:miter lim="800000"/>
            <a:headEnd/>
            <a:tailEnd/>
          </a:ln>
        </p:spPr>
        <p:txBody>
          <a:bodyPr wrap="square">
            <a:spAutoFit/>
          </a:bodyPr>
          <a:lstStyle/>
          <a:p>
            <a:pPr eaLnBrk="0" hangingPunct="0">
              <a:spcBef>
                <a:spcPct val="50000"/>
              </a:spcBef>
            </a:pPr>
            <a:r>
              <a:rPr lang="en-US" sz="2400" b="1" dirty="0">
                <a:solidFill>
                  <a:schemeClr val="bg1"/>
                </a:solidFill>
                <a:latin typeface="Tw Cen MT" pitchFamily="34" charset="0"/>
              </a:rPr>
              <a:t>6. Recommend</a:t>
            </a:r>
            <a:br>
              <a:rPr lang="en-US" sz="2400" b="1" dirty="0">
                <a:solidFill>
                  <a:schemeClr val="bg1"/>
                </a:solidFill>
                <a:latin typeface="Tw Cen MT" pitchFamily="34" charset="0"/>
              </a:rPr>
            </a:br>
            <a:r>
              <a:rPr lang="en-US" sz="2400" b="1" dirty="0">
                <a:solidFill>
                  <a:schemeClr val="bg1"/>
                </a:solidFill>
                <a:latin typeface="Tw Cen MT" pitchFamily="34" charset="0"/>
              </a:rPr>
              <a:t>    Mitigation </a:t>
            </a:r>
            <a:br>
              <a:rPr lang="en-US" sz="2400" b="1" dirty="0">
                <a:solidFill>
                  <a:schemeClr val="bg1"/>
                </a:solidFill>
                <a:latin typeface="Tw Cen MT" pitchFamily="34" charset="0"/>
              </a:rPr>
            </a:br>
            <a:r>
              <a:rPr lang="en-US" sz="2400" b="1" dirty="0">
                <a:solidFill>
                  <a:schemeClr val="bg1"/>
                </a:solidFill>
                <a:latin typeface="Tw Cen MT" pitchFamily="34" charset="0"/>
              </a:rPr>
              <a:t>    Strategies</a:t>
            </a:r>
          </a:p>
        </p:txBody>
      </p:sp>
      <p:sp>
        <p:nvSpPr>
          <p:cNvPr id="13" name="Text Box 12"/>
          <p:cNvSpPr txBox="1">
            <a:spLocks noChangeArrowheads="1"/>
          </p:cNvSpPr>
          <p:nvPr/>
        </p:nvSpPr>
        <p:spPr bwMode="auto">
          <a:xfrm>
            <a:off x="3076213" y="1209931"/>
            <a:ext cx="2443610" cy="1200329"/>
          </a:xfrm>
          <a:prstGeom prst="rect">
            <a:avLst/>
          </a:prstGeom>
          <a:noFill/>
          <a:ln w="9525">
            <a:noFill/>
            <a:miter lim="800000"/>
            <a:headEnd/>
            <a:tailEnd/>
          </a:ln>
        </p:spPr>
        <p:txBody>
          <a:bodyPr wrap="square">
            <a:spAutoFit/>
          </a:bodyPr>
          <a:lstStyle/>
          <a:p>
            <a:pPr eaLnBrk="0" hangingPunct="0">
              <a:spcBef>
                <a:spcPct val="50000"/>
              </a:spcBef>
            </a:pPr>
            <a:r>
              <a:rPr lang="en-US" sz="2400" b="1" dirty="0">
                <a:solidFill>
                  <a:prstClr val="white"/>
                </a:solidFill>
                <a:latin typeface="Tw Cen MT" pitchFamily="34" charset="0"/>
              </a:rPr>
              <a:t>8. MEMA &amp; FEMA Plan Approval &amp; Town Adoption</a:t>
            </a:r>
          </a:p>
        </p:txBody>
      </p:sp>
      <p:sp>
        <p:nvSpPr>
          <p:cNvPr id="14" name="Text Box 6"/>
          <p:cNvSpPr txBox="1">
            <a:spLocks noChangeArrowheads="1"/>
          </p:cNvSpPr>
          <p:nvPr/>
        </p:nvSpPr>
        <p:spPr bwMode="auto">
          <a:xfrm>
            <a:off x="6547263" y="1354932"/>
            <a:ext cx="3272692" cy="830997"/>
          </a:xfrm>
          <a:prstGeom prst="rect">
            <a:avLst/>
          </a:prstGeom>
          <a:noFill/>
          <a:ln w="9525">
            <a:noFill/>
            <a:miter lim="800000"/>
            <a:headEnd/>
            <a:tailEnd/>
          </a:ln>
        </p:spPr>
        <p:txBody>
          <a:bodyPr wrap="square">
            <a:spAutoFit/>
          </a:bodyPr>
          <a:lstStyle/>
          <a:p>
            <a:pPr marL="341313" indent="-341313" eaLnBrk="0" hangingPunct="0">
              <a:spcBef>
                <a:spcPct val="50000"/>
              </a:spcBef>
              <a:tabLst>
                <a:tab pos="341313" algn="l"/>
              </a:tabLst>
            </a:pPr>
            <a:r>
              <a:rPr lang="en-US" sz="2400" b="1" dirty="0">
                <a:solidFill>
                  <a:schemeClr val="bg1"/>
                </a:solidFill>
                <a:latin typeface="Tw Cen MT" pitchFamily="34" charset="0"/>
              </a:rPr>
              <a:t>1. 	Hazard Identification  &amp; Mapping</a:t>
            </a:r>
          </a:p>
        </p:txBody>
      </p:sp>
      <p:sp>
        <p:nvSpPr>
          <p:cNvPr id="16" name="Text Box 12"/>
          <p:cNvSpPr txBox="1">
            <a:spLocks noChangeArrowheads="1"/>
          </p:cNvSpPr>
          <p:nvPr/>
        </p:nvSpPr>
        <p:spPr bwMode="auto">
          <a:xfrm>
            <a:off x="1151826" y="2626749"/>
            <a:ext cx="3446505" cy="954107"/>
          </a:xfrm>
          <a:prstGeom prst="rect">
            <a:avLst/>
          </a:prstGeom>
          <a:noFill/>
          <a:ln w="9525">
            <a:noFill/>
            <a:miter lim="800000"/>
            <a:headEnd/>
            <a:tailEnd/>
          </a:ln>
        </p:spPr>
        <p:txBody>
          <a:bodyPr wrap="square">
            <a:spAutoFit/>
          </a:bodyPr>
          <a:lstStyle/>
          <a:p>
            <a:pPr eaLnBrk="0" hangingPunct="0">
              <a:spcBef>
                <a:spcPct val="50000"/>
              </a:spcBef>
            </a:pPr>
            <a:r>
              <a:rPr lang="en-US" sz="2800" b="1" dirty="0">
                <a:solidFill>
                  <a:srgbClr val="FFFF00"/>
                </a:solidFill>
                <a:latin typeface="Tw Cen MT" pitchFamily="34" charset="0"/>
              </a:rPr>
              <a:t>7. Second Public </a:t>
            </a:r>
            <a:br>
              <a:rPr lang="en-US" sz="2800" b="1" dirty="0">
                <a:solidFill>
                  <a:srgbClr val="FFFF00"/>
                </a:solidFill>
                <a:latin typeface="Tw Cen MT" pitchFamily="34" charset="0"/>
              </a:rPr>
            </a:br>
            <a:r>
              <a:rPr lang="en-US" sz="2800" b="1" dirty="0">
                <a:solidFill>
                  <a:srgbClr val="FFFF00"/>
                </a:solidFill>
                <a:latin typeface="Tw Cen MT" pitchFamily="34" charset="0"/>
              </a:rPr>
              <a:t>    Meeting-Draft Plan</a:t>
            </a:r>
          </a:p>
        </p:txBody>
      </p:sp>
      <p:sp>
        <p:nvSpPr>
          <p:cNvPr id="15" name="Text Box 12"/>
          <p:cNvSpPr txBox="1">
            <a:spLocks noChangeArrowheads="1"/>
          </p:cNvSpPr>
          <p:nvPr/>
        </p:nvSpPr>
        <p:spPr bwMode="auto">
          <a:xfrm>
            <a:off x="3076212" y="5553377"/>
            <a:ext cx="3446505" cy="830997"/>
          </a:xfrm>
          <a:prstGeom prst="rect">
            <a:avLst/>
          </a:prstGeom>
          <a:noFill/>
          <a:ln w="9525">
            <a:noFill/>
            <a:miter lim="800000"/>
            <a:headEnd/>
            <a:tailEnd/>
          </a:ln>
        </p:spPr>
        <p:txBody>
          <a:bodyPr wrap="square">
            <a:spAutoFit/>
          </a:bodyPr>
          <a:lstStyle/>
          <a:p>
            <a:pPr eaLnBrk="0" hangingPunct="0">
              <a:spcBef>
                <a:spcPct val="50000"/>
              </a:spcBef>
            </a:pPr>
            <a:r>
              <a:rPr lang="en-US" sz="2400" b="1" dirty="0">
                <a:solidFill>
                  <a:schemeClr val="bg1"/>
                </a:solidFill>
                <a:latin typeface="Tw Cen MT" pitchFamily="34" charset="0"/>
              </a:rPr>
              <a:t>5. First Public Meeting-</a:t>
            </a:r>
            <a:br>
              <a:rPr lang="en-US" sz="2400" b="1" dirty="0">
                <a:solidFill>
                  <a:schemeClr val="bg1"/>
                </a:solidFill>
                <a:latin typeface="Tw Cen MT" pitchFamily="34" charset="0"/>
              </a:rPr>
            </a:br>
            <a:r>
              <a:rPr lang="en-US" sz="2400" b="1" dirty="0">
                <a:solidFill>
                  <a:schemeClr val="bg1"/>
                </a:solidFill>
                <a:latin typeface="Tw Cen MT" pitchFamily="34" charset="0"/>
              </a:rPr>
              <a:t>    Plan in progress (3/18)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13793" y="137160"/>
            <a:ext cx="10189358" cy="777240"/>
          </a:xfrm>
        </p:spPr>
        <p:txBody>
          <a:bodyPr anchor="t" anchorCtr="0">
            <a:noAutofit/>
          </a:bodyPr>
          <a:lstStyle/>
          <a:p>
            <a:pPr eaLnBrk="1" hangingPunct="1"/>
            <a:r>
              <a:rPr lang="en-US" sz="4000" b="1" dirty="0">
                <a:solidFill>
                  <a:srgbClr val="00B0F0"/>
                </a:solidFill>
                <a:latin typeface="Corbel" panose="020B0503020204020204" pitchFamily="34" charset="0"/>
              </a:rPr>
              <a:t>Hazard Identification &amp; Mapping</a:t>
            </a:r>
          </a:p>
        </p:txBody>
      </p:sp>
      <p:sp>
        <p:nvSpPr>
          <p:cNvPr id="14339" name="Rectangle 3"/>
          <p:cNvSpPr>
            <a:spLocks noGrp="1" noChangeArrowheads="1"/>
          </p:cNvSpPr>
          <p:nvPr>
            <p:ph type="body" idx="1"/>
          </p:nvPr>
        </p:nvSpPr>
        <p:spPr>
          <a:xfrm>
            <a:off x="722349" y="976581"/>
            <a:ext cx="5686123" cy="2514600"/>
          </a:xfrm>
        </p:spPr>
        <p:txBody>
          <a:bodyPr>
            <a:noAutofit/>
          </a:bodyPr>
          <a:lstStyle/>
          <a:p>
            <a:pPr eaLnBrk="1" hangingPunct="1"/>
            <a:r>
              <a:rPr lang="en-US" sz="2600" b="1" dirty="0">
                <a:solidFill>
                  <a:schemeClr val="bg1"/>
                </a:solidFill>
                <a:latin typeface="Tw Cen MT" pitchFamily="34" charset="0"/>
              </a:rPr>
              <a:t>State &amp; Federal data on </a:t>
            </a:r>
            <a:br>
              <a:rPr lang="en-US" sz="2600" b="1" dirty="0">
                <a:solidFill>
                  <a:schemeClr val="bg1"/>
                </a:solidFill>
                <a:latin typeface="Tw Cen MT" pitchFamily="34" charset="0"/>
              </a:rPr>
            </a:br>
            <a:r>
              <a:rPr lang="en-US" sz="2600" b="1" dirty="0">
                <a:solidFill>
                  <a:schemeClr val="bg1"/>
                </a:solidFill>
                <a:latin typeface="Tw Cen MT" pitchFamily="34" charset="0"/>
              </a:rPr>
              <a:t>floodplains, precipitation, </a:t>
            </a:r>
            <a:br>
              <a:rPr lang="en-US" sz="2600" b="1" dirty="0">
                <a:solidFill>
                  <a:schemeClr val="bg1"/>
                </a:solidFill>
                <a:latin typeface="Tw Cen MT" pitchFamily="34" charset="0"/>
              </a:rPr>
            </a:br>
            <a:r>
              <a:rPr lang="en-US" sz="2600" b="1" dirty="0">
                <a:solidFill>
                  <a:schemeClr val="bg1"/>
                </a:solidFill>
                <a:latin typeface="Tw Cen MT" pitchFamily="34" charset="0"/>
              </a:rPr>
              <a:t>wind speeds, hurricanes earthquakes</a:t>
            </a:r>
            <a:br>
              <a:rPr lang="en-US" sz="2600" b="1" dirty="0">
                <a:solidFill>
                  <a:schemeClr val="bg1"/>
                </a:solidFill>
                <a:latin typeface="Tw Cen MT" pitchFamily="34" charset="0"/>
              </a:rPr>
            </a:br>
            <a:endParaRPr lang="en-US" sz="1400" b="1" dirty="0">
              <a:solidFill>
                <a:schemeClr val="bg1"/>
              </a:solidFill>
              <a:latin typeface="Tw Cen MT" pitchFamily="34" charset="0"/>
            </a:endParaRPr>
          </a:p>
          <a:p>
            <a:pPr eaLnBrk="1" hangingPunct="1"/>
            <a:r>
              <a:rPr lang="en-US" sz="2600" b="1" dirty="0">
                <a:solidFill>
                  <a:schemeClr val="bg1"/>
                </a:solidFill>
                <a:latin typeface="Tw Cen MT" pitchFamily="34" charset="0"/>
              </a:rPr>
              <a:t>Coordinate with Local Team</a:t>
            </a:r>
            <a:br>
              <a:rPr lang="en-US" sz="2600" b="1" dirty="0">
                <a:solidFill>
                  <a:schemeClr val="bg1"/>
                </a:solidFill>
                <a:latin typeface="Tw Cen MT" pitchFamily="34" charset="0"/>
              </a:rPr>
            </a:br>
            <a:r>
              <a:rPr lang="en-US" sz="2600" b="1" dirty="0">
                <a:solidFill>
                  <a:schemeClr val="bg1"/>
                </a:solidFill>
                <a:latin typeface="Tw Cen MT" pitchFamily="34" charset="0"/>
              </a:rPr>
              <a:t>to get </a:t>
            </a:r>
            <a:r>
              <a:rPr lang="en-US" sz="2600" b="1" u="sng" dirty="0">
                <a:solidFill>
                  <a:schemeClr val="bg1"/>
                </a:solidFill>
                <a:latin typeface="Tw Cen MT" pitchFamily="34" charset="0"/>
              </a:rPr>
              <a:t>local</a:t>
            </a:r>
            <a:r>
              <a:rPr lang="en-US" sz="2600" b="1" dirty="0">
                <a:solidFill>
                  <a:schemeClr val="bg1"/>
                </a:solidFill>
                <a:latin typeface="Tw Cen MT" pitchFamily="34" charset="0"/>
              </a:rPr>
              <a:t> hazard information</a:t>
            </a:r>
          </a:p>
          <a:p>
            <a:pPr eaLnBrk="1" hangingPunct="1">
              <a:buFont typeface="Wingdings" pitchFamily="2" charset="2"/>
              <a:buNone/>
            </a:pPr>
            <a:endParaRPr lang="en-US" sz="2800" dirty="0">
              <a:solidFill>
                <a:schemeClr val="bg1"/>
              </a:solidFill>
              <a:latin typeface="Tw Cen MT" pitchFamily="34" charset="0"/>
            </a:endParaRPr>
          </a:p>
          <a:p>
            <a:pPr eaLnBrk="1" hangingPunct="1">
              <a:buFont typeface="Wingdings" pitchFamily="2" charset="2"/>
              <a:buNone/>
            </a:pPr>
            <a:endParaRPr lang="en-US" sz="2800" dirty="0">
              <a:solidFill>
                <a:schemeClr val="bg1"/>
              </a:solidFill>
              <a:latin typeface="Tw Cen MT" pitchFamily="34" charset="0"/>
            </a:endParaRPr>
          </a:p>
        </p:txBody>
      </p:sp>
      <p:sp>
        <p:nvSpPr>
          <p:cNvPr id="6" name="Rectangle 3">
            <a:extLst>
              <a:ext uri="{FF2B5EF4-FFF2-40B4-BE49-F238E27FC236}">
                <a16:creationId xmlns:a16="http://schemas.microsoft.com/office/drawing/2014/main" id="{BDDD240E-D9D5-47CA-89FD-DEACA45705EE}"/>
              </a:ext>
            </a:extLst>
          </p:cNvPr>
          <p:cNvSpPr>
            <a:spLocks noChangeArrowheads="1"/>
          </p:cNvSpPr>
          <p:nvPr/>
        </p:nvSpPr>
        <p:spPr bwMode="auto">
          <a:xfrm>
            <a:off x="810208" y="3577809"/>
            <a:ext cx="3906171" cy="2653160"/>
          </a:xfrm>
          <a:prstGeom prst="rect">
            <a:avLst/>
          </a:prstGeom>
          <a:solidFill>
            <a:schemeClr val="accent6">
              <a:lumMod val="40000"/>
              <a:lumOff val="60000"/>
              <a:alpha val="90000"/>
            </a:schemeClr>
          </a:solidFill>
          <a:ln w="9525">
            <a:solidFill>
              <a:schemeClr val="bg1">
                <a:lumMod val="50000"/>
              </a:schemeClr>
            </a:solidFill>
            <a:miter lim="800000"/>
            <a:headEnd/>
            <a:tailEnd/>
          </a:ln>
        </p:spPr>
        <p:txBody>
          <a:bodyPr lIns="91432" tIns="45716" rIns="91432" bIns="45716"/>
          <a:lstStyle/>
          <a:p>
            <a:pPr marL="342369" indent="-342369" defTabSz="914485">
              <a:spcBef>
                <a:spcPct val="20000"/>
              </a:spcBef>
              <a:buSzPct val="90000"/>
              <a:buFont typeface="Wingdings" pitchFamily="2" charset="2"/>
              <a:buChar char="n"/>
            </a:pPr>
            <a:r>
              <a:rPr lang="en-US" sz="2000" b="1" dirty="0">
                <a:solidFill>
                  <a:sysClr val="windowText" lastClr="000000"/>
                </a:solidFill>
                <a:latin typeface="Tw Cen MT" panose="020B0602020104020603" pitchFamily="34" charset="0"/>
              </a:rPr>
              <a:t>Flood Hazard Areas</a:t>
            </a:r>
          </a:p>
          <a:p>
            <a:pPr marL="342369" indent="-342369" defTabSz="914485">
              <a:spcBef>
                <a:spcPct val="20000"/>
              </a:spcBef>
              <a:buSzPct val="90000"/>
              <a:buFont typeface="Wingdings" pitchFamily="2" charset="2"/>
              <a:buChar char="n"/>
            </a:pPr>
            <a:r>
              <a:rPr lang="en-US" sz="2000" b="1" dirty="0">
                <a:solidFill>
                  <a:sysClr val="windowText" lastClr="000000"/>
                </a:solidFill>
                <a:latin typeface="Tw Cen MT" panose="020B0602020104020603" pitchFamily="34" charset="0"/>
              </a:rPr>
              <a:t>Geologic Hazard (Earthquakes)</a:t>
            </a:r>
          </a:p>
          <a:p>
            <a:pPr marL="342369" indent="-342369" defTabSz="914485">
              <a:spcBef>
                <a:spcPct val="20000"/>
              </a:spcBef>
              <a:buSzPct val="90000"/>
              <a:buFont typeface="Wingdings" pitchFamily="2" charset="2"/>
              <a:buChar char="n"/>
            </a:pPr>
            <a:r>
              <a:rPr lang="en-US" sz="2000" b="1" dirty="0">
                <a:solidFill>
                  <a:sysClr val="windowText" lastClr="000000"/>
                </a:solidFill>
                <a:latin typeface="Tw Cen MT" panose="020B0602020104020603" pitchFamily="34" charset="0"/>
              </a:rPr>
              <a:t>Wind Hazards (Hurricanes)</a:t>
            </a:r>
          </a:p>
          <a:p>
            <a:pPr marL="342369" indent="-342369" defTabSz="914485">
              <a:spcBef>
                <a:spcPct val="20000"/>
              </a:spcBef>
              <a:buSzPct val="90000"/>
              <a:buFont typeface="Wingdings" pitchFamily="2" charset="2"/>
              <a:buChar char="n"/>
            </a:pPr>
            <a:r>
              <a:rPr lang="en-US" sz="2000" b="1" dirty="0">
                <a:solidFill>
                  <a:sysClr val="windowText" lastClr="000000"/>
                </a:solidFill>
                <a:latin typeface="Tw Cen MT" panose="020B0602020104020603" pitchFamily="34" charset="0"/>
              </a:rPr>
              <a:t>Winter Hazards (Snowfall, Ice)</a:t>
            </a:r>
          </a:p>
          <a:p>
            <a:pPr marL="342369" indent="-342369" defTabSz="914485">
              <a:spcBef>
                <a:spcPct val="20000"/>
              </a:spcBef>
              <a:buSzPct val="90000"/>
              <a:buFont typeface="Wingdings" pitchFamily="2" charset="2"/>
              <a:buChar char="n"/>
            </a:pPr>
            <a:r>
              <a:rPr lang="en-US" sz="2000" b="1" dirty="0">
                <a:solidFill>
                  <a:sysClr val="windowText" lastClr="000000"/>
                </a:solidFill>
                <a:latin typeface="Tw Cen MT" panose="020B0602020104020603" pitchFamily="34" charset="0"/>
              </a:rPr>
              <a:t>Brushfire hazards</a:t>
            </a:r>
          </a:p>
          <a:p>
            <a:pPr marL="342369" indent="-342369" defTabSz="914485">
              <a:spcBef>
                <a:spcPct val="20000"/>
              </a:spcBef>
              <a:buSzPct val="90000"/>
              <a:buFont typeface="Wingdings" pitchFamily="2" charset="2"/>
              <a:buChar char="n"/>
            </a:pPr>
            <a:r>
              <a:rPr lang="en-US" sz="2000" b="1" dirty="0">
                <a:solidFill>
                  <a:sysClr val="windowText" lastClr="000000"/>
                </a:solidFill>
                <a:latin typeface="Tw Cen MT" panose="020B0602020104020603" pitchFamily="34" charset="0"/>
              </a:rPr>
              <a:t>Drought</a:t>
            </a:r>
          </a:p>
          <a:p>
            <a:pPr marL="342369" indent="-342369" defTabSz="914485">
              <a:spcBef>
                <a:spcPct val="20000"/>
              </a:spcBef>
              <a:buSzPct val="90000"/>
              <a:buFont typeface="Wingdings" pitchFamily="2" charset="2"/>
              <a:buChar char="n"/>
            </a:pPr>
            <a:r>
              <a:rPr lang="en-US" sz="2000" b="1" dirty="0">
                <a:solidFill>
                  <a:sysClr val="windowText" lastClr="000000"/>
                </a:solidFill>
                <a:latin typeface="Tw Cen MT" panose="020B0602020104020603" pitchFamily="34" charset="0"/>
              </a:rPr>
              <a:t>Extreme Temperatures</a:t>
            </a:r>
          </a:p>
          <a:p>
            <a:pPr marL="342369" indent="-342369" defTabSz="914485">
              <a:spcBef>
                <a:spcPct val="20000"/>
              </a:spcBef>
              <a:buSzPct val="90000"/>
            </a:pPr>
            <a:endParaRPr lang="en-US" sz="2000" dirty="0">
              <a:solidFill>
                <a:schemeClr val="bg1"/>
              </a:solidFill>
            </a:endParaRPr>
          </a:p>
        </p:txBody>
      </p:sp>
      <p:pic>
        <p:nvPicPr>
          <p:cNvPr id="4" name="Picture 3" descr="Chart, line chart&#10;&#10;Description automatically generated">
            <a:extLst>
              <a:ext uri="{FF2B5EF4-FFF2-40B4-BE49-F238E27FC236}">
                <a16:creationId xmlns:a16="http://schemas.microsoft.com/office/drawing/2014/main" id="{D779A9D7-8B78-42DE-B004-7939E88A0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623" y="1060930"/>
            <a:ext cx="4436824" cy="3944208"/>
          </a:xfrm>
          <a:prstGeom prst="rect">
            <a:avLst/>
          </a:prstGeom>
        </p:spPr>
      </p:pic>
      <p:pic>
        <p:nvPicPr>
          <p:cNvPr id="8" name="Picture 2">
            <a:extLst>
              <a:ext uri="{FF2B5EF4-FFF2-40B4-BE49-F238E27FC236}">
                <a16:creationId xmlns:a16="http://schemas.microsoft.com/office/drawing/2014/main" id="{2C0666CC-2EB5-4754-BF6E-9E6227345C0D}"/>
              </a:ext>
            </a:extLst>
          </p:cNvPr>
          <p:cNvPicPr>
            <a:picLocks noChangeAspect="1" noChangeArrowheads="1"/>
          </p:cNvPicPr>
          <p:nvPr/>
        </p:nvPicPr>
        <p:blipFill>
          <a:blip r:embed="rId4" cstate="print"/>
          <a:srcRect/>
          <a:stretch>
            <a:fillRect/>
          </a:stretch>
        </p:blipFill>
        <p:spPr bwMode="auto">
          <a:xfrm>
            <a:off x="5105539" y="3577809"/>
            <a:ext cx="2134926" cy="265316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1026"/>
          <p:cNvSpPr txBox="1">
            <a:spLocks noChangeArrowheads="1"/>
          </p:cNvSpPr>
          <p:nvPr/>
        </p:nvSpPr>
        <p:spPr bwMode="auto">
          <a:xfrm>
            <a:off x="307566" y="267981"/>
            <a:ext cx="4694831" cy="769433"/>
          </a:xfrm>
          <a:prstGeom prst="rect">
            <a:avLst/>
          </a:prstGeom>
          <a:noFill/>
          <a:ln w="9525">
            <a:noFill/>
            <a:miter lim="800000"/>
            <a:headEnd/>
            <a:tailEnd/>
          </a:ln>
        </p:spPr>
        <p:txBody>
          <a:bodyPr wrap="square" lIns="91432" tIns="45716" rIns="91432" bIns="45716">
            <a:spAutoFit/>
          </a:bodyPr>
          <a:lstStyle/>
          <a:p>
            <a:pPr defTabSz="914485" eaLnBrk="0" hangingPunct="0">
              <a:spcBef>
                <a:spcPct val="50000"/>
              </a:spcBef>
            </a:pPr>
            <a:r>
              <a:rPr lang="en-US" sz="4400" b="1" dirty="0">
                <a:solidFill>
                  <a:srgbClr val="00B0F0"/>
                </a:solidFill>
                <a:latin typeface="Corbel" panose="020B0503020204020204" pitchFamily="34" charset="0"/>
              </a:rPr>
              <a:t>Critical Facilities</a:t>
            </a:r>
          </a:p>
        </p:txBody>
      </p:sp>
      <p:sp>
        <p:nvSpPr>
          <p:cNvPr id="12292" name="Text Box 1028"/>
          <p:cNvSpPr txBox="1">
            <a:spLocks noChangeArrowheads="1"/>
          </p:cNvSpPr>
          <p:nvPr/>
        </p:nvSpPr>
        <p:spPr bwMode="auto">
          <a:xfrm>
            <a:off x="7547430" y="1571626"/>
            <a:ext cx="2742595" cy="461657"/>
          </a:xfrm>
          <a:prstGeom prst="rect">
            <a:avLst/>
          </a:prstGeom>
          <a:noFill/>
          <a:ln w="9525">
            <a:noFill/>
            <a:miter lim="800000"/>
            <a:headEnd/>
            <a:tailEnd/>
          </a:ln>
        </p:spPr>
        <p:txBody>
          <a:bodyPr lIns="91432" tIns="45716" rIns="91432" bIns="45716">
            <a:spAutoFit/>
          </a:bodyPr>
          <a:lstStyle/>
          <a:p>
            <a:pPr defTabSz="914485" eaLnBrk="0" hangingPunct="0">
              <a:spcBef>
                <a:spcPct val="50000"/>
              </a:spcBef>
            </a:pPr>
            <a:endParaRPr lang="en-US" sz="2400" dirty="0">
              <a:solidFill>
                <a:prstClr val="white"/>
              </a:solidFill>
              <a:latin typeface="Times New Roman" pitchFamily="18" charset="0"/>
            </a:endParaRPr>
          </a:p>
        </p:txBody>
      </p:sp>
      <p:sp>
        <p:nvSpPr>
          <p:cNvPr id="12293" name="Text Box 1029"/>
          <p:cNvSpPr txBox="1">
            <a:spLocks noChangeArrowheads="1"/>
          </p:cNvSpPr>
          <p:nvPr/>
        </p:nvSpPr>
        <p:spPr bwMode="auto">
          <a:xfrm>
            <a:off x="8055430" y="1571626"/>
            <a:ext cx="2210405" cy="461657"/>
          </a:xfrm>
          <a:prstGeom prst="rect">
            <a:avLst/>
          </a:prstGeom>
          <a:noFill/>
          <a:ln w="9525">
            <a:noFill/>
            <a:miter lim="800000"/>
            <a:headEnd/>
            <a:tailEnd/>
          </a:ln>
        </p:spPr>
        <p:txBody>
          <a:bodyPr lIns="91432" tIns="45716" rIns="91432" bIns="45716">
            <a:spAutoFit/>
          </a:bodyPr>
          <a:lstStyle/>
          <a:p>
            <a:pPr defTabSz="914485" eaLnBrk="0" hangingPunct="0">
              <a:spcBef>
                <a:spcPct val="50000"/>
              </a:spcBef>
            </a:pPr>
            <a:endParaRPr lang="en-US" sz="2400" dirty="0">
              <a:solidFill>
                <a:prstClr val="white"/>
              </a:solidFill>
              <a:latin typeface="Times New Roman" pitchFamily="18" charset="0"/>
            </a:endParaRPr>
          </a:p>
        </p:txBody>
      </p:sp>
      <p:sp>
        <p:nvSpPr>
          <p:cNvPr id="12299" name="Rectangle 3"/>
          <p:cNvSpPr>
            <a:spLocks noChangeArrowheads="1"/>
          </p:cNvSpPr>
          <p:nvPr/>
        </p:nvSpPr>
        <p:spPr bwMode="auto">
          <a:xfrm>
            <a:off x="523399" y="1040517"/>
            <a:ext cx="4915487" cy="3164105"/>
          </a:xfrm>
          <a:prstGeom prst="rect">
            <a:avLst/>
          </a:prstGeom>
          <a:noFill/>
          <a:ln w="9525">
            <a:noFill/>
            <a:miter lim="800000"/>
            <a:headEnd/>
            <a:tailEnd/>
          </a:ln>
        </p:spPr>
        <p:txBody>
          <a:bodyPr lIns="91432" tIns="45716" rIns="91432" bIns="45716"/>
          <a:lstStyle/>
          <a:p>
            <a:pPr marL="342369" indent="-342369" defTabSz="914485">
              <a:spcBef>
                <a:spcPct val="20000"/>
              </a:spcBef>
              <a:buSzPct val="90000"/>
            </a:pPr>
            <a:r>
              <a:rPr lang="en-US" sz="2800" b="1" dirty="0">
                <a:solidFill>
                  <a:prstClr val="white"/>
                </a:solidFill>
                <a:latin typeface="Tw Cen MT" pitchFamily="34" charset="0"/>
              </a:rPr>
              <a:t>96 Sites identified including:</a:t>
            </a:r>
            <a:br>
              <a:rPr lang="en-US" sz="2800" b="1" dirty="0">
                <a:solidFill>
                  <a:prstClr val="white"/>
                </a:solidFill>
                <a:latin typeface="Tw Cen MT" pitchFamily="34" charset="0"/>
              </a:rPr>
            </a:br>
            <a:endParaRPr lang="en-US" sz="200" b="1" dirty="0">
              <a:solidFill>
                <a:prstClr val="white"/>
              </a:solidFill>
              <a:latin typeface="Tw Cen MT" pitchFamily="34" charset="0"/>
            </a:endParaRPr>
          </a:p>
          <a:p>
            <a:pPr marL="342369" indent="-342369" defTabSz="914485">
              <a:spcBef>
                <a:spcPct val="20000"/>
              </a:spcBef>
              <a:buSzPct val="90000"/>
              <a:buFont typeface="Arial" pitchFamily="34" charset="0"/>
              <a:buChar char="•"/>
            </a:pPr>
            <a:r>
              <a:rPr lang="en-US" sz="2600" dirty="0">
                <a:solidFill>
                  <a:prstClr val="white"/>
                </a:solidFill>
                <a:latin typeface="Tw Cen MT" pitchFamily="34" charset="0"/>
              </a:rPr>
              <a:t>Disaster response sites such </a:t>
            </a:r>
            <a:br>
              <a:rPr lang="en-US" sz="2600" dirty="0">
                <a:solidFill>
                  <a:prstClr val="white"/>
                </a:solidFill>
                <a:latin typeface="Tw Cen MT" pitchFamily="34" charset="0"/>
              </a:rPr>
            </a:br>
            <a:r>
              <a:rPr lang="en-US" sz="2600" dirty="0">
                <a:solidFill>
                  <a:prstClr val="white"/>
                </a:solidFill>
                <a:latin typeface="Tw Cen MT" pitchFamily="34" charset="0"/>
              </a:rPr>
              <a:t>as fire and police stations</a:t>
            </a:r>
            <a:br>
              <a:rPr lang="en-US" sz="2800" dirty="0">
                <a:solidFill>
                  <a:prstClr val="white"/>
                </a:solidFill>
                <a:latin typeface="Tw Cen MT" pitchFamily="34" charset="0"/>
              </a:rPr>
            </a:br>
            <a:endParaRPr lang="en-US" sz="200" dirty="0">
              <a:solidFill>
                <a:prstClr val="white"/>
              </a:solidFill>
              <a:latin typeface="Tw Cen MT" pitchFamily="34" charset="0"/>
            </a:endParaRPr>
          </a:p>
          <a:p>
            <a:pPr marL="342369" indent="-342369" defTabSz="914485">
              <a:spcBef>
                <a:spcPct val="20000"/>
              </a:spcBef>
              <a:buSzPct val="90000"/>
              <a:buFont typeface="Arial" pitchFamily="34" charset="0"/>
              <a:buChar char="•"/>
            </a:pPr>
            <a:r>
              <a:rPr lang="en-US" sz="2600" dirty="0">
                <a:solidFill>
                  <a:prstClr val="white"/>
                </a:solidFill>
                <a:latin typeface="Tw Cen MT" pitchFamily="34" charset="0"/>
              </a:rPr>
              <a:t>Sites requiring assistance, </a:t>
            </a:r>
            <a:br>
              <a:rPr lang="en-US" sz="2600" dirty="0">
                <a:solidFill>
                  <a:prstClr val="white"/>
                </a:solidFill>
                <a:latin typeface="Tw Cen MT" pitchFamily="34" charset="0"/>
              </a:rPr>
            </a:br>
            <a:r>
              <a:rPr lang="en-US" sz="2600" dirty="0">
                <a:solidFill>
                  <a:prstClr val="white"/>
                </a:solidFill>
                <a:latin typeface="Tw Cen MT" pitchFamily="34" charset="0"/>
              </a:rPr>
              <a:t>such as elderly housing</a:t>
            </a:r>
            <a:br>
              <a:rPr lang="en-US" sz="2800" dirty="0">
                <a:solidFill>
                  <a:prstClr val="white"/>
                </a:solidFill>
                <a:latin typeface="Tw Cen MT" pitchFamily="34" charset="0"/>
              </a:rPr>
            </a:br>
            <a:endParaRPr lang="en-US" sz="900" dirty="0">
              <a:solidFill>
                <a:prstClr val="white"/>
              </a:solidFill>
              <a:latin typeface="Tw Cen MT" pitchFamily="34" charset="0"/>
            </a:endParaRPr>
          </a:p>
          <a:p>
            <a:pPr marL="342369" indent="-342369" defTabSz="914485">
              <a:spcBef>
                <a:spcPct val="20000"/>
              </a:spcBef>
              <a:buSzPct val="90000"/>
              <a:buFont typeface="Arial" pitchFamily="34" charset="0"/>
              <a:buChar char="•"/>
            </a:pPr>
            <a:r>
              <a:rPr lang="en-US" sz="2600" dirty="0">
                <a:solidFill>
                  <a:prstClr val="white"/>
                </a:solidFill>
                <a:latin typeface="Tw Cen MT" pitchFamily="34" charset="0"/>
              </a:rPr>
              <a:t>Infrastructure: Dams, pump stations, communications</a:t>
            </a:r>
          </a:p>
          <a:p>
            <a:pPr marL="342369" indent="-342369" defTabSz="914485">
              <a:spcBef>
                <a:spcPct val="20000"/>
              </a:spcBef>
              <a:buSzPct val="90000"/>
            </a:pPr>
            <a:endParaRPr lang="en-US" sz="1400" dirty="0">
              <a:solidFill>
                <a:prstClr val="white"/>
              </a:solidFill>
              <a:latin typeface="Tw Cen MT" pitchFamily="34" charset="0"/>
            </a:endParaRPr>
          </a:p>
          <a:p>
            <a:pPr marL="743301" lvl="1" indent="-286809" defTabSz="914485">
              <a:spcBef>
                <a:spcPct val="20000"/>
              </a:spcBef>
              <a:buSzPct val="75000"/>
            </a:pPr>
            <a:endParaRPr lang="en-US" sz="2000" dirty="0">
              <a:solidFill>
                <a:prstClr val="white"/>
              </a:solidFill>
              <a:latin typeface="Tw Cen MT" pitchFamily="34" charset="0"/>
            </a:endParaRPr>
          </a:p>
        </p:txBody>
      </p:sp>
      <p:pic>
        <p:nvPicPr>
          <p:cNvPr id="15362" name="Picture 2"/>
          <p:cNvPicPr>
            <a:picLocks noChangeAspect="1" noChangeArrowheads="1"/>
          </p:cNvPicPr>
          <p:nvPr/>
        </p:nvPicPr>
        <p:blipFill>
          <a:blip r:embed="rId3"/>
          <a:srcRect/>
          <a:stretch>
            <a:fillRect/>
          </a:stretch>
        </p:blipFill>
        <p:spPr bwMode="auto">
          <a:xfrm>
            <a:off x="6076950" y="3424239"/>
            <a:ext cx="38100" cy="9525"/>
          </a:xfrm>
          <a:prstGeom prst="rect">
            <a:avLst/>
          </a:prstGeom>
          <a:noFill/>
          <a:ln w="9525">
            <a:noFill/>
            <a:miter lim="800000"/>
            <a:headEnd/>
            <a:tailEnd/>
          </a:ln>
        </p:spPr>
      </p:pic>
      <p:graphicFrame>
        <p:nvGraphicFramePr>
          <p:cNvPr id="2" name="Object 1">
            <a:extLst>
              <a:ext uri="{FF2B5EF4-FFF2-40B4-BE49-F238E27FC236}">
                <a16:creationId xmlns:a16="http://schemas.microsoft.com/office/drawing/2014/main" id="{4650E3DC-DC1E-423A-BF7C-B223765C44FB}"/>
              </a:ext>
            </a:extLst>
          </p:cNvPr>
          <p:cNvGraphicFramePr>
            <a:graphicFrameLocks noChangeAspect="1"/>
          </p:cNvGraphicFramePr>
          <p:nvPr>
            <p:extLst>
              <p:ext uri="{D42A27DB-BD31-4B8C-83A1-F6EECF244321}">
                <p14:modId xmlns:p14="http://schemas.microsoft.com/office/powerpoint/2010/main" val="2801564883"/>
              </p:ext>
            </p:extLst>
          </p:nvPr>
        </p:nvGraphicFramePr>
        <p:xfrm>
          <a:off x="5654719" y="110763"/>
          <a:ext cx="8310968" cy="6232770"/>
        </p:xfrm>
        <a:graphic>
          <a:graphicData uri="http://schemas.openxmlformats.org/presentationml/2006/ole">
            <mc:AlternateContent xmlns:mc="http://schemas.openxmlformats.org/markup-compatibility/2006">
              <mc:Choice xmlns:v="urn:schemas-microsoft-com:vml" Requires="v">
                <p:oleObj name="Acrobat Document" r:id="rId4" imgW="21945600" imgH="16459200" progId="AcroExch.Document.DC">
                  <p:embed/>
                </p:oleObj>
              </mc:Choice>
              <mc:Fallback>
                <p:oleObj name="Acrobat Document" r:id="rId4" imgW="21945600" imgH="16459200" progId="AcroExch.Document.DC">
                  <p:embed/>
                  <p:pic>
                    <p:nvPicPr>
                      <p:cNvPr id="0" name=""/>
                      <p:cNvPicPr/>
                      <p:nvPr/>
                    </p:nvPicPr>
                    <p:blipFill>
                      <a:blip r:embed="rId5"/>
                      <a:stretch>
                        <a:fillRect/>
                      </a:stretch>
                    </p:blipFill>
                    <p:spPr>
                      <a:xfrm>
                        <a:off x="5654719" y="110763"/>
                        <a:ext cx="8310968" cy="6232770"/>
                      </a:xfrm>
                      <a:prstGeom prst="rect">
                        <a:avLst/>
                      </a:prstGeom>
                    </p:spPr>
                  </p:pic>
                </p:oleObj>
              </mc:Fallback>
            </mc:AlternateContent>
          </a:graphicData>
        </a:graphic>
      </p:graphicFrame>
      <p:sp>
        <p:nvSpPr>
          <p:cNvPr id="8" name="Text Box 1026">
            <a:extLst>
              <a:ext uri="{FF2B5EF4-FFF2-40B4-BE49-F238E27FC236}">
                <a16:creationId xmlns:a16="http://schemas.microsoft.com/office/drawing/2014/main" id="{42D5E474-EFDF-487C-B52D-53AB6111B6EA}"/>
              </a:ext>
            </a:extLst>
          </p:cNvPr>
          <p:cNvSpPr txBox="1">
            <a:spLocks noChangeArrowheads="1"/>
          </p:cNvSpPr>
          <p:nvPr/>
        </p:nvSpPr>
        <p:spPr bwMode="auto">
          <a:xfrm>
            <a:off x="307566" y="4380114"/>
            <a:ext cx="4248517" cy="769433"/>
          </a:xfrm>
          <a:prstGeom prst="rect">
            <a:avLst/>
          </a:prstGeom>
          <a:noFill/>
          <a:ln w="9525">
            <a:noFill/>
            <a:miter lim="800000"/>
            <a:headEnd/>
            <a:tailEnd/>
          </a:ln>
        </p:spPr>
        <p:txBody>
          <a:bodyPr wrap="square" lIns="91432" tIns="45716" rIns="91432" bIns="45716">
            <a:spAutoFit/>
          </a:bodyPr>
          <a:lstStyle/>
          <a:p>
            <a:pPr defTabSz="914485" eaLnBrk="0" hangingPunct="0">
              <a:spcBef>
                <a:spcPct val="50000"/>
              </a:spcBef>
            </a:pPr>
            <a:r>
              <a:rPr lang="en-US" sz="4400" b="1" dirty="0">
                <a:solidFill>
                  <a:srgbClr val="00B0F0"/>
                </a:solidFill>
                <a:latin typeface="Corbel" panose="020B0503020204020204" pitchFamily="34" charset="0"/>
              </a:rPr>
              <a:t>Hazard Areas </a:t>
            </a:r>
          </a:p>
        </p:txBody>
      </p:sp>
      <p:sp>
        <p:nvSpPr>
          <p:cNvPr id="10" name="TextBox 9">
            <a:extLst>
              <a:ext uri="{FF2B5EF4-FFF2-40B4-BE49-F238E27FC236}">
                <a16:creationId xmlns:a16="http://schemas.microsoft.com/office/drawing/2014/main" id="{CD2CA608-AA0E-43F2-B8B6-8FB1893A0406}"/>
              </a:ext>
            </a:extLst>
          </p:cNvPr>
          <p:cNvSpPr txBox="1"/>
          <p:nvPr/>
        </p:nvSpPr>
        <p:spPr>
          <a:xfrm>
            <a:off x="398188" y="5190317"/>
            <a:ext cx="3841069" cy="984885"/>
          </a:xfrm>
          <a:prstGeom prst="rect">
            <a:avLst/>
          </a:prstGeom>
          <a:noFill/>
        </p:spPr>
        <p:txBody>
          <a:bodyPr wrap="square">
            <a:spAutoFit/>
          </a:bodyPr>
          <a:lstStyle/>
          <a:p>
            <a:pPr marL="342900" indent="-342900">
              <a:buFont typeface="Arial" panose="020B0604020202020204" pitchFamily="34" charset="0"/>
              <a:buChar char="•"/>
            </a:pPr>
            <a:r>
              <a:rPr lang="en-US" sz="2600" b="1" dirty="0">
                <a:solidFill>
                  <a:prstClr val="white"/>
                </a:solidFill>
                <a:latin typeface="Tw Cen MT" pitchFamily="34" charset="0"/>
              </a:rPr>
              <a:t>24 Local flood areas</a:t>
            </a:r>
            <a:br>
              <a:rPr lang="en-US" sz="2600" b="1" dirty="0">
                <a:solidFill>
                  <a:prstClr val="white"/>
                </a:solidFill>
                <a:latin typeface="Tw Cen MT" pitchFamily="34" charset="0"/>
              </a:rPr>
            </a:br>
            <a:endParaRPr lang="en-US" sz="600" b="1" dirty="0">
              <a:solidFill>
                <a:prstClr val="white"/>
              </a:solidFill>
              <a:latin typeface="Tw Cen MT" pitchFamily="34" charset="0"/>
            </a:endParaRPr>
          </a:p>
          <a:p>
            <a:pPr marL="342900" indent="-342900">
              <a:buFont typeface="Arial" panose="020B0604020202020204" pitchFamily="34" charset="0"/>
              <a:buChar char="•"/>
            </a:pPr>
            <a:r>
              <a:rPr lang="en-US" sz="2600" b="1" dirty="0">
                <a:solidFill>
                  <a:prstClr val="white"/>
                </a:solidFill>
                <a:latin typeface="Tw Cen MT" pitchFamily="34" charset="0"/>
              </a:rPr>
              <a:t>5 Brushfire risk areas</a:t>
            </a:r>
            <a:endParaRPr lang="en-US" sz="26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19534</TotalTime>
  <Words>1347</Words>
  <Application>Microsoft Office PowerPoint</Application>
  <PresentationFormat>Widescreen</PresentationFormat>
  <Paragraphs>202</Paragraphs>
  <Slides>18</Slides>
  <Notes>17</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18</vt:i4>
      </vt:variant>
    </vt:vector>
  </HeadingPairs>
  <TitlesOfParts>
    <vt:vector size="30" baseType="lpstr">
      <vt:lpstr>Arial</vt:lpstr>
      <vt:lpstr>Calibri</vt:lpstr>
      <vt:lpstr>Calibri Light</vt:lpstr>
      <vt:lpstr>Corbel</vt:lpstr>
      <vt:lpstr>Rockwell</vt:lpstr>
      <vt:lpstr>Times New Roman</vt:lpstr>
      <vt:lpstr>Tw Cen MT</vt:lpstr>
      <vt:lpstr>Wingdings</vt:lpstr>
      <vt:lpstr>Office Theme</vt:lpstr>
      <vt:lpstr>1_Office Theme</vt:lpstr>
      <vt:lpstr>Photo Editor Photo</vt:lpstr>
      <vt:lpstr>Acrobat Document</vt:lpstr>
      <vt:lpstr>Saugus  Hazard Mitigation Plan 2021 </vt:lpstr>
      <vt:lpstr>Why is Saugus doing this Plan?</vt:lpstr>
      <vt:lpstr>A Plan for Mitigating All Natural Hazards</vt:lpstr>
      <vt:lpstr>What is Hazard Mitigation?</vt:lpstr>
      <vt:lpstr>PowerPoint Presentation</vt:lpstr>
      <vt:lpstr>PowerPoint Presentation</vt:lpstr>
      <vt:lpstr>PowerPoint Presentation</vt:lpstr>
      <vt:lpstr>Hazard Identification &amp; Mapping</vt:lpstr>
      <vt:lpstr>PowerPoint Presentation</vt:lpstr>
      <vt:lpstr>PowerPoint Presentation</vt:lpstr>
      <vt:lpstr>Multiple Natural Hazards</vt:lpstr>
      <vt:lpstr>Vulnerability Analysis: Estimated Damages FEMA’S HAZUS-MH Program</vt:lpstr>
      <vt:lpstr>PowerPoint Presentation</vt:lpstr>
      <vt:lpstr>PowerPoint Presentation</vt:lpstr>
      <vt:lpstr>PowerPoint Presentation</vt:lpstr>
      <vt:lpstr>PowerPoint Presentation</vt:lpstr>
      <vt:lpstr>PowerPoint Presentation</vt:lpstr>
      <vt:lpstr>PowerPoint Presentation</vt:lpstr>
    </vt:vector>
  </TitlesOfParts>
  <Company>Metropolitan Area Planning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Herbst, Anne</dc:creator>
  <cp:lastModifiedBy>Martin Pillsbury</cp:lastModifiedBy>
  <cp:revision>286</cp:revision>
  <cp:lastPrinted>2020-01-13T16:16:57Z</cp:lastPrinted>
  <dcterms:created xsi:type="dcterms:W3CDTF">2018-03-20T16:16:20Z</dcterms:created>
  <dcterms:modified xsi:type="dcterms:W3CDTF">2021-06-02T14:48:47Z</dcterms:modified>
</cp:coreProperties>
</file>